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59" r:id="rId3"/>
    <p:sldId id="263" r:id="rId4"/>
    <p:sldId id="274" r:id="rId5"/>
    <p:sldId id="266" r:id="rId6"/>
    <p:sldId id="262" r:id="rId7"/>
    <p:sldId id="268" r:id="rId8"/>
    <p:sldId id="267" r:id="rId9"/>
    <p:sldId id="269" r:id="rId10"/>
    <p:sldId id="272" r:id="rId11"/>
    <p:sldId id="273" r:id="rId12"/>
    <p:sldId id="280" r:id="rId13"/>
    <p:sldId id="276" r:id="rId14"/>
    <p:sldId id="277" r:id="rId15"/>
    <p:sldId id="279" r:id="rId16"/>
    <p:sldId id="275" r:id="rId17"/>
    <p:sldId id="281" r:id="rId18"/>
    <p:sldId id="282" r:id="rId19"/>
    <p:sldId id="278"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1" d="100"/>
          <a:sy n="111" d="100"/>
        </p:scale>
        <p:origin x="6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677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31296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13674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8984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02396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85591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1951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817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6/16/19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7760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07629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6/16/19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2659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6/16/19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505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6/16/19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05505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6/16/19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843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6/16/19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632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6/16/19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720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5" name="Date Placeholder 4"/>
          <p:cNvSpPr>
            <a:spLocks noGrp="1"/>
          </p:cNvSpPr>
          <p:nvPr>
            <p:ph type="dt" sz="half" idx="10"/>
          </p:nvPr>
        </p:nvSpPr>
        <p:spPr/>
        <p:txBody>
          <a:bodyPr/>
          <a:lstStyle/>
          <a:p>
            <a:fld id="{C9CAD897-D46E-4AD2-BD9B-49DD3E640873}" type="datetimeFigureOut">
              <a:rPr lang="en-US" smtClean="0"/>
              <a:t>6/16/19</a:t>
            </a:fld>
            <a:endParaRPr lang="en-US" dirty="0"/>
          </a:p>
        </p:txBody>
      </p:sp>
    </p:spTree>
    <p:extLst>
      <p:ext uri="{BB962C8B-B14F-4D97-AF65-F5344CB8AC3E}">
        <p14:creationId xmlns:p14="http://schemas.microsoft.com/office/powerpoint/2010/main" val="205473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624D31-43A5-475A-80CF-332C9F6DCF35}" type="datetimeFigureOut">
              <a:rPr lang="en-US" smtClean="0"/>
              <a:t>6/16/19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79533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ursera.org/courses?query=storytelling" TargetMode="External"/><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buildingtrust.eu/" TargetMode="External"/><Relationship Id="rId2" Type="http://schemas.openxmlformats.org/officeDocument/2006/relationships/hyperlink" Target="https://eavi.eu/" TargetMode="Externa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7402" y="1480184"/>
            <a:ext cx="7673340" cy="2461477"/>
          </a:xfrm>
        </p:spPr>
        <p:txBody>
          <a:bodyPr>
            <a:normAutofit/>
          </a:bodyPr>
          <a:lstStyle/>
          <a:p>
            <a:pPr algn="ctr"/>
            <a:r>
              <a:rPr lang="en-US" b="1" dirty="0">
                <a:solidFill>
                  <a:schemeClr val="accent1">
                    <a:lumMod val="50000"/>
                  </a:schemeClr>
                </a:solidFill>
                <a:latin typeface="Baskerville Old Face" panose="02020602080505020303" pitchFamily="18" charset="77"/>
                <a:cs typeface="Times New Roman" panose="02020603050405020304" pitchFamily="18" charset="0"/>
              </a:rPr>
              <a:t>Building Trust </a:t>
            </a:r>
            <a:br>
              <a:rPr lang="en-US" b="1" dirty="0">
                <a:solidFill>
                  <a:schemeClr val="accent1">
                    <a:lumMod val="50000"/>
                  </a:schemeClr>
                </a:solidFill>
                <a:latin typeface="Baskerville Old Face" panose="02020602080505020303" pitchFamily="18" charset="77"/>
                <a:cs typeface="Times New Roman" panose="02020603050405020304" pitchFamily="18" charset="0"/>
              </a:rPr>
            </a:br>
            <a:r>
              <a:rPr lang="en-US" b="1" dirty="0">
                <a:solidFill>
                  <a:schemeClr val="accent1">
                    <a:lumMod val="50000"/>
                  </a:schemeClr>
                </a:solidFill>
                <a:latin typeface="Baskerville Old Face" panose="02020602080505020303" pitchFamily="18" charset="77"/>
                <a:cs typeface="Times New Roman" panose="02020603050405020304" pitchFamily="18" charset="0"/>
              </a:rPr>
              <a:t>EAVI Campaign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8" y="255487"/>
            <a:ext cx="1362265" cy="876422"/>
          </a:xfrm>
          <a:prstGeom prst="rect">
            <a:avLst/>
          </a:prstGeom>
        </p:spPr>
      </p:pic>
      <p:sp>
        <p:nvSpPr>
          <p:cNvPr id="5" name="TextBox 4"/>
          <p:cNvSpPr txBox="1"/>
          <p:nvPr/>
        </p:nvSpPr>
        <p:spPr>
          <a:xfrm>
            <a:off x="1905873" y="4620418"/>
            <a:ext cx="8904056" cy="338554"/>
          </a:xfrm>
          <a:prstGeom prst="rect">
            <a:avLst/>
          </a:prstGeom>
          <a:noFill/>
        </p:spPr>
        <p:txBody>
          <a:bodyPr wrap="square" rtlCol="0">
            <a:spAutoFit/>
          </a:bodyPr>
          <a:lstStyle/>
          <a:p>
            <a:r>
              <a:rPr lang="it-IT" sz="1600" b="1" i="1" dirty="0">
                <a:solidFill>
                  <a:schemeClr val="accent1">
                    <a:lumMod val="75000"/>
                  </a:schemeClr>
                </a:solidFill>
                <a:latin typeface="+mj-lt"/>
              </a:rPr>
              <a:t>Lama </a:t>
            </a:r>
            <a:r>
              <a:rPr lang="it-IT" sz="1600" b="1" i="1" dirty="0" err="1">
                <a:solidFill>
                  <a:schemeClr val="accent1">
                    <a:lumMod val="75000"/>
                  </a:schemeClr>
                </a:solidFill>
                <a:latin typeface="+mj-lt"/>
              </a:rPr>
              <a:t>Jaghjougha</a:t>
            </a:r>
            <a:r>
              <a:rPr lang="it-IT" sz="1600" i="1" dirty="0">
                <a:solidFill>
                  <a:schemeClr val="accent1">
                    <a:lumMod val="75000"/>
                  </a:schemeClr>
                </a:solidFill>
                <a:latin typeface="+mj-lt"/>
              </a:rPr>
              <a:t>. </a:t>
            </a:r>
            <a:r>
              <a:rPr lang="it-IT" sz="1600" i="1" dirty="0" err="1">
                <a:solidFill>
                  <a:schemeClr val="accent1">
                    <a:lumMod val="75000"/>
                  </a:schemeClr>
                </a:solidFill>
                <a:latin typeface="+mj-lt"/>
              </a:rPr>
              <a:t>project</a:t>
            </a:r>
            <a:r>
              <a:rPr lang="it-IT" sz="1600" i="1" dirty="0">
                <a:solidFill>
                  <a:schemeClr val="accent1">
                    <a:lumMod val="75000"/>
                  </a:schemeClr>
                </a:solidFill>
                <a:latin typeface="+mj-lt"/>
              </a:rPr>
              <a:t> officer at EAVI (European Association for Viewers Interests)</a:t>
            </a:r>
            <a:endParaRPr lang="en-GB" sz="1600" i="1" dirty="0">
              <a:solidFill>
                <a:schemeClr val="accent1">
                  <a:lumMod val="75000"/>
                </a:schemeClr>
              </a:solidFill>
              <a:latin typeface="+mj-lt"/>
            </a:endParaRPr>
          </a:p>
        </p:txBody>
      </p:sp>
    </p:spTree>
    <p:extLst>
      <p:ext uri="{BB962C8B-B14F-4D97-AF65-F5344CB8AC3E}">
        <p14:creationId xmlns:p14="http://schemas.microsoft.com/office/powerpoint/2010/main" val="306255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pic>
        <p:nvPicPr>
          <p:cNvPr id="3" name="Picture 2">
            <a:extLst>
              <a:ext uri="{FF2B5EF4-FFF2-40B4-BE49-F238E27FC236}">
                <a16:creationId xmlns:a16="http://schemas.microsoft.com/office/drawing/2014/main" id="{18962E63-85DC-ED40-A5A3-FC3C5612CFA4}"/>
              </a:ext>
            </a:extLst>
          </p:cNvPr>
          <p:cNvPicPr>
            <a:picLocks noChangeAspect="1"/>
          </p:cNvPicPr>
          <p:nvPr/>
        </p:nvPicPr>
        <p:blipFill>
          <a:blip r:embed="rId3"/>
          <a:stretch>
            <a:fillRect/>
          </a:stretch>
        </p:blipFill>
        <p:spPr>
          <a:xfrm>
            <a:off x="1649196" y="1309750"/>
            <a:ext cx="7301876" cy="4109913"/>
          </a:xfrm>
          <a:prstGeom prst="rect">
            <a:avLst/>
          </a:prstGeom>
        </p:spPr>
      </p:pic>
    </p:spTree>
    <p:extLst>
      <p:ext uri="{BB962C8B-B14F-4D97-AF65-F5344CB8AC3E}">
        <p14:creationId xmlns:p14="http://schemas.microsoft.com/office/powerpoint/2010/main" val="338828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pic>
        <p:nvPicPr>
          <p:cNvPr id="3" name="Picture 2">
            <a:extLst>
              <a:ext uri="{FF2B5EF4-FFF2-40B4-BE49-F238E27FC236}">
                <a16:creationId xmlns:a16="http://schemas.microsoft.com/office/drawing/2014/main" id="{75E5A9DA-F99A-794C-8E93-D3C6BDE4DBD0}"/>
              </a:ext>
            </a:extLst>
          </p:cNvPr>
          <p:cNvPicPr>
            <a:picLocks noChangeAspect="1"/>
          </p:cNvPicPr>
          <p:nvPr/>
        </p:nvPicPr>
        <p:blipFill>
          <a:blip r:embed="rId3"/>
          <a:stretch>
            <a:fillRect/>
          </a:stretch>
        </p:blipFill>
        <p:spPr>
          <a:xfrm>
            <a:off x="2673350" y="1371600"/>
            <a:ext cx="6132248" cy="3686175"/>
          </a:xfrm>
          <a:prstGeom prst="rect">
            <a:avLst/>
          </a:prstGeom>
        </p:spPr>
      </p:pic>
    </p:spTree>
    <p:extLst>
      <p:ext uri="{BB962C8B-B14F-4D97-AF65-F5344CB8AC3E}">
        <p14:creationId xmlns:p14="http://schemas.microsoft.com/office/powerpoint/2010/main" val="399273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sp>
        <p:nvSpPr>
          <p:cNvPr id="2" name="TextBox 1">
            <a:extLst>
              <a:ext uri="{FF2B5EF4-FFF2-40B4-BE49-F238E27FC236}">
                <a16:creationId xmlns:a16="http://schemas.microsoft.com/office/drawing/2014/main" id="{C06337B1-A232-3749-AE09-FC397B3965DA}"/>
              </a:ext>
            </a:extLst>
          </p:cNvPr>
          <p:cNvSpPr txBox="1"/>
          <p:nvPr/>
        </p:nvSpPr>
        <p:spPr>
          <a:xfrm>
            <a:off x="960699" y="1632031"/>
            <a:ext cx="7786579" cy="3323987"/>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For migrants and refugees when they tell their story, what are these six questions you may encounter?</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six questions?</a:t>
            </a:r>
          </a:p>
          <a:p>
            <a:r>
              <a:rPr lang="en-US" dirty="0">
                <a:latin typeface="Times New Roman" panose="02020603050405020304" pitchFamily="18" charset="0"/>
                <a:cs typeface="Times New Roman" panose="02020603050405020304" pitchFamily="18" charset="0"/>
              </a:rPr>
              <a:t>1. Who .. Who played the role in the occurrence of the event.</a:t>
            </a:r>
          </a:p>
          <a:p>
            <a:r>
              <a:rPr lang="en-US" dirty="0">
                <a:latin typeface="Times New Roman" panose="02020603050405020304" pitchFamily="18" charset="0"/>
                <a:cs typeface="Times New Roman" panose="02020603050405020304" pitchFamily="18" charset="0"/>
              </a:rPr>
              <a:t>2. When the time of the event.</a:t>
            </a:r>
          </a:p>
          <a:p>
            <a:r>
              <a:rPr lang="en-US" dirty="0">
                <a:latin typeface="Times New Roman" panose="02020603050405020304" pitchFamily="18" charset="0"/>
                <a:cs typeface="Times New Roman" panose="02020603050405020304" pitchFamily="18" charset="0"/>
              </a:rPr>
              <a:t>3. Where? Where is the event.</a:t>
            </a:r>
          </a:p>
          <a:p>
            <a:r>
              <a:rPr lang="en-US" dirty="0">
                <a:latin typeface="Times New Roman" panose="02020603050405020304" pitchFamily="18" charset="0"/>
                <a:cs typeface="Times New Roman" panose="02020603050405020304" pitchFamily="18" charset="0"/>
              </a:rPr>
              <a:t>4. What? What happened?</a:t>
            </a:r>
          </a:p>
          <a:p>
            <a:r>
              <a:rPr lang="en-US" dirty="0">
                <a:latin typeface="Times New Roman" panose="02020603050405020304" pitchFamily="18" charset="0"/>
                <a:cs typeface="Times New Roman" panose="02020603050405020304" pitchFamily="18" charset="0"/>
              </a:rPr>
              <a:t>5. How .. Event Details.</a:t>
            </a:r>
          </a:p>
          <a:p>
            <a:r>
              <a:rPr lang="en-US" dirty="0">
                <a:latin typeface="Times New Roman" panose="02020603050405020304" pitchFamily="18" charset="0"/>
                <a:cs typeface="Times New Roman" panose="02020603050405020304" pitchFamily="18" charset="0"/>
              </a:rPr>
              <a:t>6. Why .. priorities or backgrounds of the event.</a:t>
            </a:r>
          </a:p>
          <a:p>
            <a:pPr marL="0" algn="r" defTabSz="457200" rtl="1" eaLnBrk="1" latinLnBrk="0" hangingPunct="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06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sp>
        <p:nvSpPr>
          <p:cNvPr id="2" name="TextBox 1">
            <a:extLst>
              <a:ext uri="{FF2B5EF4-FFF2-40B4-BE49-F238E27FC236}">
                <a16:creationId xmlns:a16="http://schemas.microsoft.com/office/drawing/2014/main" id="{D9078A80-3191-D448-AE3B-69CA98D57375}"/>
              </a:ext>
            </a:extLst>
          </p:cNvPr>
          <p:cNvSpPr txBox="1"/>
          <p:nvPr/>
        </p:nvSpPr>
        <p:spPr>
          <a:xfrm>
            <a:off x="653636" y="1241512"/>
            <a:ext cx="8663983" cy="3724096"/>
          </a:xfrm>
          <a:prstGeom prst="rect">
            <a:avLst/>
          </a:prstGeom>
          <a:noFill/>
        </p:spPr>
        <p:txBody>
          <a:bodyPr wrap="square" rtlCol="0">
            <a:spAutoFit/>
          </a:bodyPr>
          <a:lstStyle/>
          <a:p>
            <a:pPr algn="ctr"/>
            <a:r>
              <a:rPr lang="en-US" sz="2400" b="1" i="1" dirty="0">
                <a:latin typeface="Times New Roman" panose="02020603050405020304" pitchFamily="18" charset="0"/>
                <a:cs typeface="Times New Roman" panose="02020603050405020304" pitchFamily="18" charset="0"/>
              </a:rPr>
              <a:t>For migrants and refugees when they tell their story</a:t>
            </a:r>
          </a:p>
          <a:p>
            <a:r>
              <a:rPr lang="en-US" dirty="0">
                <a:latin typeface="Times New Roman" panose="02020603050405020304" pitchFamily="18" charset="0"/>
                <a:cs typeface="Times New Roman" panose="02020603050405020304" pitchFamily="18" charset="0"/>
              </a:rPr>
              <a:t> </a:t>
            </a:r>
          </a:p>
          <a:p>
            <a:pPr marL="285750" lvl="0" indent="-285750">
              <a:buFont typeface="Wingdings" pitchFamily="2" charset="2"/>
              <a:buChar char="ü"/>
            </a:pPr>
            <a:r>
              <a:rPr lang="en-US" u="sng" dirty="0">
                <a:latin typeface="Times New Roman" panose="02020603050405020304" pitchFamily="18" charset="0"/>
                <a:cs typeface="Times New Roman" panose="02020603050405020304" pitchFamily="18" charset="0"/>
              </a:rPr>
              <a:t>Find your focus and define your purpose (What and Why)</a:t>
            </a:r>
          </a:p>
          <a:p>
            <a:r>
              <a:rPr lang="en-US" dirty="0">
                <a:latin typeface="Times New Roman" panose="02020603050405020304" pitchFamily="18" charset="0"/>
                <a:cs typeface="Times New Roman" panose="02020603050405020304" pitchFamily="18" charset="0"/>
              </a:rPr>
              <a:t>What is your story about? This is related to the purpose of your story and is similar to a story headline. Balance negativity with positive messages.</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p>
          <a:p>
            <a:pPr marL="285750" lvl="0" indent="-285750">
              <a:buFont typeface="Wingdings" pitchFamily="2" charset="2"/>
              <a:buChar char="ü"/>
            </a:pPr>
            <a:r>
              <a:rPr lang="en-US" u="sng" dirty="0">
                <a:latin typeface="Times New Roman" panose="02020603050405020304" pitchFamily="18" charset="0"/>
                <a:cs typeface="Times New Roman" panose="02020603050405020304" pitchFamily="18" charset="0"/>
              </a:rPr>
              <a:t>In any case keep it short (How)</a:t>
            </a:r>
          </a:p>
          <a:p>
            <a:r>
              <a:rPr lang="en-US" dirty="0">
                <a:latin typeface="Times New Roman" panose="02020603050405020304" pitchFamily="18" charset="0"/>
                <a:cs typeface="Times New Roman" panose="02020603050405020304" pitchFamily="18" charset="0"/>
              </a:rPr>
              <a:t>Consider that the usual attention span when watching online contents is not very long, you only have a few moments to grab a viewer’s attention and engage them, so try to keep it short (2 -7 min).</a:t>
            </a:r>
          </a:p>
          <a:p>
            <a:r>
              <a:rPr lang="en-US" dirty="0">
                <a:latin typeface="Times New Roman" panose="02020603050405020304" pitchFamily="18" charset="0"/>
                <a:cs typeface="Times New Roman" panose="02020603050405020304" pitchFamily="18" charset="0"/>
              </a:rPr>
              <a:t> </a:t>
            </a:r>
          </a:p>
          <a:p>
            <a:pPr marL="0" algn="r" defTabSz="457200" rtl="1" eaLnBrk="1" latinLnBrk="0" hangingPunct="1"/>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86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sp>
        <p:nvSpPr>
          <p:cNvPr id="2" name="TextBox 1">
            <a:extLst>
              <a:ext uri="{FF2B5EF4-FFF2-40B4-BE49-F238E27FC236}">
                <a16:creationId xmlns:a16="http://schemas.microsoft.com/office/drawing/2014/main" id="{C06337B1-A232-3749-AE09-FC397B3965DA}"/>
              </a:ext>
            </a:extLst>
          </p:cNvPr>
          <p:cNvSpPr txBox="1"/>
          <p:nvPr/>
        </p:nvSpPr>
        <p:spPr>
          <a:xfrm>
            <a:off x="1188243" y="1535645"/>
            <a:ext cx="7509510" cy="4524315"/>
          </a:xfrm>
          <a:prstGeom prst="rect">
            <a:avLst/>
          </a:prstGeom>
          <a:noFill/>
        </p:spPr>
        <p:txBody>
          <a:bodyPr wrap="square" rtlCol="0">
            <a:spAutoFit/>
          </a:bodyPr>
          <a:lstStyle/>
          <a:p>
            <a:pPr marL="285750" lvl="0" indent="-285750">
              <a:buFont typeface="Wingdings" pitchFamily="2" charset="2"/>
              <a:buChar char="ü"/>
            </a:pPr>
            <a:r>
              <a:rPr lang="en-US" u="sng" dirty="0">
                <a:latin typeface="Times New Roman" panose="02020603050405020304" pitchFamily="18" charset="0"/>
                <a:cs typeface="Times New Roman" panose="02020603050405020304" pitchFamily="18" charset="0"/>
              </a:rPr>
              <a:t>Learn storytelling techniques. If possible, start an online course or self-learning.</a:t>
            </a:r>
          </a:p>
          <a:p>
            <a:pPr lvl="0"/>
            <a:r>
              <a:rPr lang="en-US" u="sng" dirty="0">
                <a:latin typeface="Times New Roman" panose="02020603050405020304" pitchFamily="18" charset="0"/>
                <a:cs typeface="Times New Roman" panose="02020603050405020304" pitchFamily="18" charset="0"/>
                <a:hlinkClick r:id="rId3"/>
              </a:rPr>
              <a:t>https://www.coursera.org/courses?query=storytelling</a:t>
            </a:r>
            <a:endParaRPr lang="en-US" u="sng" dirty="0">
              <a:latin typeface="Times New Roman" panose="02020603050405020304" pitchFamily="18" charset="0"/>
              <a:cs typeface="Times New Roman" panose="02020603050405020304" pitchFamily="18" charset="0"/>
            </a:endParaRPr>
          </a:p>
          <a:p>
            <a:pPr lvl="0"/>
            <a:endParaRPr lang="en-US" u="sng" dirty="0">
              <a:latin typeface="Times New Roman" panose="02020603050405020304" pitchFamily="18" charset="0"/>
              <a:cs typeface="Times New Roman" panose="02020603050405020304" pitchFamily="18" charset="0"/>
            </a:endParaRPr>
          </a:p>
          <a:p>
            <a:pPr marL="285750" lvl="0" indent="-285750">
              <a:buFont typeface="Wingdings" pitchFamily="2" charset="2"/>
              <a:buChar char="ü"/>
            </a:pPr>
            <a:r>
              <a:rPr lang="en-US" u="sng" dirty="0">
                <a:latin typeface="Times New Roman" panose="02020603050405020304" pitchFamily="18" charset="0"/>
                <a:cs typeface="Times New Roman" panose="02020603050405020304" pitchFamily="18" charset="0"/>
              </a:rPr>
              <a:t>Find your own language (How)</a:t>
            </a:r>
          </a:p>
          <a:p>
            <a:r>
              <a:rPr lang="en-US" dirty="0">
                <a:latin typeface="Times New Roman" panose="02020603050405020304" pitchFamily="18" charset="0"/>
                <a:cs typeface="Times New Roman" panose="02020603050405020304" pitchFamily="18" charset="0"/>
              </a:rPr>
              <a:t>Social media and digital storytelling offer possibilities to tell stories without using words. In any case, consider possible language barriers – using simple language can help overcome cultural barriers – think about who you want to reach. Use free online resources.</a:t>
            </a:r>
          </a:p>
          <a:p>
            <a:r>
              <a:rPr lang="en-US" dirty="0">
                <a:latin typeface="Times New Roman" panose="02020603050405020304" pitchFamily="18" charset="0"/>
                <a:cs typeface="Times New Roman" panose="02020603050405020304" pitchFamily="18" charset="0"/>
              </a:rPr>
              <a:t> </a:t>
            </a:r>
          </a:p>
          <a:p>
            <a:pPr marL="285750" lvl="0" indent="-285750">
              <a:buFont typeface="Wingdings" pitchFamily="2" charset="2"/>
              <a:buChar char="ü"/>
            </a:pPr>
            <a:r>
              <a:rPr lang="en-US" u="sng" dirty="0">
                <a:latin typeface="Times New Roman" panose="02020603050405020304" pitchFamily="18" charset="0"/>
                <a:cs typeface="Times New Roman" panose="02020603050405020304" pitchFamily="18" charset="0"/>
              </a:rPr>
              <a:t>Get your story out (Where)</a:t>
            </a:r>
          </a:p>
          <a:p>
            <a:r>
              <a:rPr lang="en-US" dirty="0">
                <a:latin typeface="Times New Roman" panose="02020603050405020304" pitchFamily="18" charset="0"/>
                <a:cs typeface="Times New Roman" panose="02020603050405020304" pitchFamily="18" charset="0"/>
              </a:rPr>
              <a:t>For example, by setting up a blog or build personal relationships with relevant journalists and publishers. It can be about ‘who you know’. Also, develop relationship with civil society </a:t>
            </a:r>
            <a:r>
              <a:rPr lang="en-US" dirty="0" err="1">
                <a:latin typeface="Times New Roman" panose="02020603050405020304" pitchFamily="18" charset="0"/>
                <a:cs typeface="Times New Roman" panose="02020603050405020304" pitchFamily="18" charset="0"/>
              </a:rPr>
              <a:t>organisation</a:t>
            </a:r>
            <a:r>
              <a:rPr lang="en-US" dirty="0">
                <a:latin typeface="Times New Roman" panose="02020603050405020304" pitchFamily="18" charset="0"/>
                <a:cs typeface="Times New Roman" panose="02020603050405020304" pitchFamily="18" charset="0"/>
              </a:rPr>
              <a:t> and with local media agencies to get support.</a:t>
            </a:r>
          </a:p>
          <a:p>
            <a:pPr marL="0" algn="r" defTabSz="457200" rtl="1" eaLnBrk="1" latinLnBrk="0" hangingPunct="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54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sp>
        <p:nvSpPr>
          <p:cNvPr id="2" name="TextBox 1">
            <a:extLst>
              <a:ext uri="{FF2B5EF4-FFF2-40B4-BE49-F238E27FC236}">
                <a16:creationId xmlns:a16="http://schemas.microsoft.com/office/drawing/2014/main" id="{C06337B1-A232-3749-AE09-FC397B3965DA}"/>
              </a:ext>
            </a:extLst>
          </p:cNvPr>
          <p:cNvSpPr txBox="1"/>
          <p:nvPr/>
        </p:nvSpPr>
        <p:spPr>
          <a:xfrm>
            <a:off x="922025" y="1684529"/>
            <a:ext cx="7509510" cy="3416320"/>
          </a:xfrm>
          <a:prstGeom prst="rect">
            <a:avLst/>
          </a:prstGeom>
          <a:noFill/>
        </p:spPr>
        <p:txBody>
          <a:bodyPr wrap="square" rtlCol="0">
            <a:spAutoFit/>
          </a:bodyPr>
          <a:lstStyle/>
          <a:p>
            <a:r>
              <a:rPr lang="en-US" u="sng" dirty="0">
                <a:latin typeface="Times New Roman" panose="02020603050405020304" pitchFamily="18" charset="0"/>
                <a:cs typeface="Times New Roman" panose="02020603050405020304" pitchFamily="18" charset="0"/>
              </a:rPr>
              <a:t>Do not do ..</a:t>
            </a:r>
          </a:p>
          <a:p>
            <a:endParaRPr lang="en-US" dirty="0">
              <a:latin typeface="Times New Roman" panose="02020603050405020304" pitchFamily="18" charset="0"/>
              <a:cs typeface="Times New Roman" panose="02020603050405020304" pitchFamily="18" charset="0"/>
            </a:endParaRPr>
          </a:p>
          <a:p>
            <a:pPr marL="285750" indent="-285750">
              <a:buFont typeface="Wingdings" pitchFamily="2" charset="2"/>
              <a:buChar char="§"/>
            </a:pPr>
            <a:r>
              <a:rPr lang="en-US" dirty="0">
                <a:latin typeface="Times New Roman" panose="02020603050405020304" pitchFamily="18" charset="0"/>
                <a:cs typeface="Times New Roman" panose="02020603050405020304" pitchFamily="18" charset="0"/>
              </a:rPr>
              <a:t>Don’t tell a purposeless story with no meaning behind it.</a:t>
            </a:r>
          </a:p>
          <a:p>
            <a:pPr marL="285750" indent="-285750">
              <a:buFont typeface="Wingdings" pitchFamily="2" charset="2"/>
              <a:buChar char="§"/>
            </a:pPr>
            <a:r>
              <a:rPr lang="en-US" dirty="0">
                <a:latin typeface="Times New Roman" panose="02020603050405020304" pitchFamily="18" charset="0"/>
                <a:cs typeface="Times New Roman" panose="02020603050405020304" pitchFamily="18" charset="0"/>
              </a:rPr>
              <a:t>Do not play up the self -pity. It can be counterintuitive and alienating. Be sure there is a relevant, informative value to your story.</a:t>
            </a:r>
          </a:p>
          <a:p>
            <a:r>
              <a:rPr lang="en-US" dirty="0">
                <a:latin typeface="Times New Roman" panose="02020603050405020304" pitchFamily="18" charset="0"/>
                <a:cs typeface="Times New Roman" panose="02020603050405020304" pitchFamily="18" charset="0"/>
              </a:rPr>
              <a:t> </a:t>
            </a:r>
          </a:p>
          <a:p>
            <a:r>
              <a:rPr lang="en-US" u="sng" dirty="0">
                <a:latin typeface="Times New Roman" panose="02020603050405020304" pitchFamily="18" charset="0"/>
                <a:cs typeface="Times New Roman" panose="02020603050405020304" pitchFamily="18" charset="0"/>
              </a:rPr>
              <a:t>Don ́t think too big</a:t>
            </a:r>
          </a:p>
          <a:p>
            <a:endParaRPr lang="en-US" u="sng" dirty="0">
              <a:latin typeface="Times New Roman" panose="02020603050405020304" pitchFamily="18" charset="0"/>
              <a:cs typeface="Times New Roman" panose="02020603050405020304" pitchFamily="18" charset="0"/>
            </a:endParaRPr>
          </a:p>
          <a:p>
            <a:pPr marL="285750" indent="-285750">
              <a:buFont typeface="Wingdings" pitchFamily="2" charset="2"/>
              <a:buChar char="§"/>
            </a:pPr>
            <a:r>
              <a:rPr lang="en-US" dirty="0">
                <a:latin typeface="Times New Roman" panose="02020603050405020304" pitchFamily="18" charset="0"/>
                <a:cs typeface="Times New Roman" panose="02020603050405020304" pitchFamily="18" charset="0"/>
              </a:rPr>
              <a:t>Find and focus on simple stories or choose only one part of the larger story – small stories can be as impressive as big ones, but are easier to produce and often get more attention.</a:t>
            </a:r>
          </a:p>
          <a:p>
            <a:pPr marL="0" algn="r" defTabSz="457200" rtl="1" eaLnBrk="1" latinLnBrk="0" hangingPunct="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4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sp>
        <p:nvSpPr>
          <p:cNvPr id="2" name="TextBox 1">
            <a:extLst>
              <a:ext uri="{FF2B5EF4-FFF2-40B4-BE49-F238E27FC236}">
                <a16:creationId xmlns:a16="http://schemas.microsoft.com/office/drawing/2014/main" id="{60750E2F-A7A1-E448-A2F0-BC157E786C3D}"/>
              </a:ext>
            </a:extLst>
          </p:cNvPr>
          <p:cNvSpPr txBox="1"/>
          <p:nvPr/>
        </p:nvSpPr>
        <p:spPr>
          <a:xfrm>
            <a:off x="922025" y="1246675"/>
            <a:ext cx="8503920" cy="4955203"/>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How to Check Online Information Sources</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Direct Investigation of Information:</a:t>
            </a:r>
          </a:p>
          <a:p>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dirty="0">
                <a:latin typeface="Times New Roman" panose="02020603050405020304" pitchFamily="18" charset="0"/>
                <a:cs typeface="Times New Roman" panose="02020603050405020304" pitchFamily="18" charset="0"/>
              </a:rPr>
              <a:t>Through the old method. Pick up the phone and call people, make an effort to contact these people even if you know who posted the news online.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Adopt witnesses as directly as possible. Do not publish news that has not been verified by trusted sources.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Check the background of the source on social media and this is done through:</a:t>
            </a:r>
          </a:p>
          <a:p>
            <a:r>
              <a:rPr lang="en-US" dirty="0">
                <a:latin typeface="Times New Roman" panose="02020603050405020304" pitchFamily="18" charset="0"/>
                <a:cs typeface="Times New Roman" panose="02020603050405020304" pitchFamily="18" charset="0"/>
              </a:rPr>
              <a:t>Check the credibility of the person: When was the account created? Be wary of new accounts. How many updates are released? Is it a regular user account? Do they have friends or followers? Are they following other people? Do they have any random observers?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 You can also ask your followers to help verify information.</a:t>
            </a:r>
          </a:p>
        </p:txBody>
      </p:sp>
    </p:spTree>
    <p:extLst>
      <p:ext uri="{BB962C8B-B14F-4D97-AF65-F5344CB8AC3E}">
        <p14:creationId xmlns:p14="http://schemas.microsoft.com/office/powerpoint/2010/main" val="218883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sp>
        <p:nvSpPr>
          <p:cNvPr id="2" name="TextBox 1">
            <a:extLst>
              <a:ext uri="{FF2B5EF4-FFF2-40B4-BE49-F238E27FC236}">
                <a16:creationId xmlns:a16="http://schemas.microsoft.com/office/drawing/2014/main" id="{60750E2F-A7A1-E448-A2F0-BC157E786C3D}"/>
              </a:ext>
            </a:extLst>
          </p:cNvPr>
          <p:cNvSpPr txBox="1"/>
          <p:nvPr/>
        </p:nvSpPr>
        <p:spPr>
          <a:xfrm>
            <a:off x="771554" y="2253670"/>
            <a:ext cx="8503920"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To verify the website information:</a:t>
            </a:r>
          </a:p>
          <a:p>
            <a:endParaRPr lang="en-US" sz="2400" dirty="0">
              <a:latin typeface="Times New Roman" panose="02020603050405020304" pitchFamily="18" charset="0"/>
              <a:cs typeface="Times New Roman" panose="02020603050405020304" pitchFamily="18" charset="0"/>
            </a:endParaRPr>
          </a:p>
          <a:p>
            <a:pPr marL="342900" indent="-342900">
              <a:buAutoNum type="arabicPeriod"/>
            </a:pPr>
            <a:r>
              <a:rPr lang="en-US" dirty="0">
                <a:latin typeface="Times New Roman" panose="02020603050405020304" pitchFamily="18" charset="0"/>
                <a:cs typeface="Times New Roman" panose="02020603050405020304" pitchFamily="18" charset="0"/>
              </a:rPr>
              <a:t>Check the site page on the Google Rankings page: If the page rank is high, it probably means that the site is trusted and has been referred to earlier.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Search blogs and news to see if the person or company has talked about this before.</a:t>
            </a:r>
          </a:p>
        </p:txBody>
      </p:sp>
    </p:spTree>
    <p:extLst>
      <p:ext uri="{BB962C8B-B14F-4D97-AF65-F5344CB8AC3E}">
        <p14:creationId xmlns:p14="http://schemas.microsoft.com/office/powerpoint/2010/main" val="100460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sp>
        <p:nvSpPr>
          <p:cNvPr id="2" name="TextBox 1">
            <a:extLst>
              <a:ext uri="{FF2B5EF4-FFF2-40B4-BE49-F238E27FC236}">
                <a16:creationId xmlns:a16="http://schemas.microsoft.com/office/drawing/2014/main" id="{60750E2F-A7A1-E448-A2F0-BC157E786C3D}"/>
              </a:ext>
            </a:extLst>
          </p:cNvPr>
          <p:cNvSpPr txBox="1"/>
          <p:nvPr/>
        </p:nvSpPr>
        <p:spPr>
          <a:xfrm>
            <a:off x="649339" y="1536174"/>
            <a:ext cx="8922923" cy="3785652"/>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Check photos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dirty="0">
                <a:latin typeface="Times New Roman" panose="02020603050405020304" pitchFamily="18" charset="0"/>
                <a:cs typeface="Times New Roman" panose="02020603050405020304" pitchFamily="18" charset="0"/>
              </a:rPr>
              <a:t>Compare the location of the photo with maps and photos in the area. Study weather reports and shadows to ensure that the conditions described correspond to the date and time of the alleged image.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Check out clothes, buildings, languages, banners, vehicles and other image or video elements to see if they support what the image claims.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Use the </a:t>
            </a:r>
            <a:r>
              <a:rPr lang="en-US" dirty="0" err="1">
                <a:latin typeface="Times New Roman" panose="02020603050405020304" pitchFamily="18" charset="0"/>
                <a:cs typeface="Times New Roman" panose="02020603050405020304" pitchFamily="18" charset="0"/>
              </a:rPr>
              <a:t>TinEye</a:t>
            </a:r>
            <a:r>
              <a:rPr lang="en-US" dirty="0">
                <a:latin typeface="Times New Roman" panose="02020603050405020304" pitchFamily="18" charset="0"/>
                <a:cs typeface="Times New Roman" panose="02020603050405020304" pitchFamily="18" charset="0"/>
              </a:rPr>
              <a:t> search engine to search for images to see where the image came from, how it was used, whether it was a modified version of an existing image, or if it was available at a higher resolution according to the site.</a:t>
            </a: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6559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sp>
        <p:nvSpPr>
          <p:cNvPr id="2" name="TextBox 1">
            <a:extLst>
              <a:ext uri="{FF2B5EF4-FFF2-40B4-BE49-F238E27FC236}">
                <a16:creationId xmlns:a16="http://schemas.microsoft.com/office/drawing/2014/main" id="{C06337B1-A232-3749-AE09-FC397B3965DA}"/>
              </a:ext>
            </a:extLst>
          </p:cNvPr>
          <p:cNvSpPr txBox="1"/>
          <p:nvPr/>
        </p:nvSpPr>
        <p:spPr>
          <a:xfrm>
            <a:off x="3623310" y="725816"/>
            <a:ext cx="7509510" cy="646331"/>
          </a:xfrm>
          <a:prstGeom prst="rect">
            <a:avLst/>
          </a:prstGeom>
          <a:noFill/>
        </p:spPr>
        <p:txBody>
          <a:bodyPr wrap="square" rtlCol="0">
            <a:spAutoFit/>
          </a:bodyPr>
          <a:lstStyle/>
          <a:p>
            <a:pPr marL="0" algn="l" defTabSz="457200" rtl="0" eaLnBrk="1" latinLnBrk="0" hangingPunct="1"/>
            <a:r>
              <a:rPr lang="ar-SA" dirty="0">
                <a:latin typeface="Times New Roman" panose="02020603050405020304" pitchFamily="18" charset="0"/>
                <a:cs typeface="Times New Roman" panose="02020603050405020304" pitchFamily="18" charset="0"/>
              </a:rPr>
              <a:t>اين يمكن ان تبلغ في حين التعرض الى اي من خطاب الكراهية في بلجيكا؟</a:t>
            </a:r>
          </a:p>
          <a:p>
            <a:r>
              <a:rPr lang="en-US" dirty="0">
                <a:latin typeface="Times New Roman" panose="02020603050405020304" pitchFamily="18" charset="0"/>
                <a:cs typeface="Times New Roman" panose="02020603050405020304" pitchFamily="18" charset="0"/>
              </a:rPr>
              <a:t>Where can you report to any hate speech in Belgium?</a:t>
            </a:r>
          </a:p>
        </p:txBody>
      </p:sp>
      <p:sp>
        <p:nvSpPr>
          <p:cNvPr id="3" name="TextBox 2">
            <a:extLst>
              <a:ext uri="{FF2B5EF4-FFF2-40B4-BE49-F238E27FC236}">
                <a16:creationId xmlns:a16="http://schemas.microsoft.com/office/drawing/2014/main" id="{D66708B4-D23D-A942-9C0E-1FACDA155963}"/>
              </a:ext>
            </a:extLst>
          </p:cNvPr>
          <p:cNvSpPr txBox="1"/>
          <p:nvPr/>
        </p:nvSpPr>
        <p:spPr>
          <a:xfrm>
            <a:off x="724141" y="2204254"/>
            <a:ext cx="7509510" cy="1754326"/>
          </a:xfrm>
          <a:prstGeom prst="rect">
            <a:avLst/>
          </a:prstGeom>
          <a:noFill/>
        </p:spPr>
        <p:txBody>
          <a:bodyPr wrap="square" rtlCol="0">
            <a:spAutoFit/>
          </a:bodyPr>
          <a:lstStyle/>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err="1">
                <a:latin typeface="Times New Roman" panose="02020603050405020304" pitchFamily="18" charset="0"/>
                <a:cs typeface="Times New Roman" panose="02020603050405020304" pitchFamily="18" charset="0"/>
              </a:rPr>
              <a:t>Interfederal</a:t>
            </a:r>
            <a:r>
              <a:rPr lang="en-US" dirty="0">
                <a:latin typeface="Times New Roman" panose="02020603050405020304" pitchFamily="18" charset="0"/>
                <a:cs typeface="Times New Roman" panose="02020603050405020304" pitchFamily="18" charset="0"/>
              </a:rPr>
              <a:t> Centre for Equal Opportunities (UNIA)</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Institute for the equality of women and men</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MRAX (Movement Against Racism, Anti-Semitism and Xenophobia)</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Voix</a:t>
            </a:r>
            <a:r>
              <a:rPr lang="en-US" dirty="0">
                <a:latin typeface="Times New Roman" panose="02020603050405020304" pitchFamily="18" charset="0"/>
                <a:cs typeface="Times New Roman" panose="02020603050405020304" pitchFamily="18" charset="0"/>
              </a:rPr>
              <a:t> des Femmes</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Police</a:t>
            </a:r>
          </a:p>
        </p:txBody>
      </p:sp>
      <p:sp>
        <p:nvSpPr>
          <p:cNvPr id="4" name="TextBox 3">
            <a:extLst>
              <a:ext uri="{FF2B5EF4-FFF2-40B4-BE49-F238E27FC236}">
                <a16:creationId xmlns:a16="http://schemas.microsoft.com/office/drawing/2014/main" id="{FD0DE79A-12BF-FF49-8952-1C39F3BC0E2D}"/>
              </a:ext>
            </a:extLst>
          </p:cNvPr>
          <p:cNvSpPr txBox="1"/>
          <p:nvPr/>
        </p:nvSpPr>
        <p:spPr>
          <a:xfrm>
            <a:off x="1615681" y="3775024"/>
            <a:ext cx="6617970" cy="2031325"/>
          </a:xfrm>
          <a:prstGeom prst="rect">
            <a:avLst/>
          </a:prstGeom>
          <a:noFill/>
        </p:spPr>
        <p:txBody>
          <a:bodyPr wrap="square" rtlCol="0">
            <a:spAutoFit/>
          </a:bodyPr>
          <a:lstStyle/>
          <a:p>
            <a:pPr algn="r" rtl="1"/>
            <a:endParaRPr lang="ar-SA" dirty="0">
              <a:latin typeface="Times New Roman" panose="02020603050405020304" pitchFamily="18" charset="0"/>
              <a:cs typeface="Times New Roman" panose="02020603050405020304" pitchFamily="18" charset="0"/>
            </a:endParaRPr>
          </a:p>
          <a:p>
            <a:pPr marL="342900" indent="-342900" algn="r" rtl="1">
              <a:buFont typeface="+mj-lt"/>
              <a:buAutoNum type="arabicPeriod"/>
            </a:pPr>
            <a:r>
              <a:rPr lang="ar-SA" dirty="0">
                <a:latin typeface="Times New Roman" panose="02020603050405020304" pitchFamily="18" charset="0"/>
                <a:cs typeface="Times New Roman" panose="02020603050405020304" pitchFamily="18" charset="0"/>
              </a:rPr>
              <a:t>المركز الدولي للفرص المتكافئة </a:t>
            </a:r>
            <a:r>
              <a:rPr lang="en-US" dirty="0">
                <a:latin typeface="Times New Roman" panose="02020603050405020304" pitchFamily="18" charset="0"/>
                <a:cs typeface="Times New Roman" panose="02020603050405020304" pitchFamily="18" charset="0"/>
              </a:rPr>
              <a:t>UNIA)</a:t>
            </a:r>
            <a:r>
              <a:rPr lang="ar-S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342900" indent="-342900" algn="r" rtl="1">
              <a:buFont typeface="+mj-lt"/>
              <a:buAutoNum type="arabicPeriod"/>
            </a:pPr>
            <a:r>
              <a:rPr lang="ar-SA" dirty="0">
                <a:latin typeface="Times New Roman" panose="02020603050405020304" pitchFamily="18" charset="0"/>
                <a:cs typeface="Times New Roman" panose="02020603050405020304" pitchFamily="18" charset="0"/>
              </a:rPr>
              <a:t>معهد المساواة بين المرأة والرجل</a:t>
            </a:r>
          </a:p>
          <a:p>
            <a:pPr marL="342900" indent="-342900" algn="r" rtl="1">
              <a:buFont typeface="+mj-lt"/>
              <a:buAutoNum type="arabicPeriod"/>
            </a:pPr>
            <a:r>
              <a:rPr lang="en-US" dirty="0">
                <a:latin typeface="Times New Roman" panose="02020603050405020304" pitchFamily="18" charset="0"/>
                <a:cs typeface="Times New Roman" panose="02020603050405020304" pitchFamily="18" charset="0"/>
              </a:rPr>
              <a:t>MRAX</a:t>
            </a:r>
            <a:r>
              <a:rPr lang="ar-S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ar-SA" dirty="0">
                <a:latin typeface="Times New Roman" panose="02020603050405020304" pitchFamily="18" charset="0"/>
                <a:cs typeface="Times New Roman" panose="02020603050405020304" pitchFamily="18" charset="0"/>
              </a:rPr>
              <a:t>حركة مناهضة العنصرية ومعاداة السامية وكره الأجانب</a:t>
            </a:r>
          </a:p>
          <a:p>
            <a:pPr marL="342900" indent="-342900" algn="r" rtl="1">
              <a:buFont typeface="+mj-lt"/>
              <a:buAutoNum type="arabicPeriod"/>
            </a:pPr>
            <a:r>
              <a:rPr lang="ar-SA" dirty="0">
                <a:latin typeface="Times New Roman" panose="02020603050405020304" pitchFamily="18" charset="0"/>
                <a:cs typeface="Times New Roman" panose="02020603050405020304" pitchFamily="18" charset="0"/>
              </a:rPr>
              <a:t>صوت المرأة</a:t>
            </a:r>
          </a:p>
          <a:p>
            <a:pPr marL="342900" indent="-342900" algn="r" rtl="1">
              <a:buFont typeface="+mj-lt"/>
              <a:buAutoNum type="arabicPeriod"/>
            </a:pPr>
            <a:r>
              <a:rPr lang="ar-SA" dirty="0">
                <a:latin typeface="Times New Roman" panose="02020603050405020304" pitchFamily="18" charset="0"/>
                <a:cs typeface="Times New Roman" panose="02020603050405020304" pitchFamily="18" charset="0"/>
              </a:rPr>
              <a:t>الشرطة</a:t>
            </a:r>
          </a:p>
          <a:p>
            <a:pPr algn="r" rt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51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32" y="263799"/>
            <a:ext cx="1362265" cy="876422"/>
          </a:xfrm>
          <a:prstGeom prst="rect">
            <a:avLst/>
          </a:prstGeom>
        </p:spPr>
      </p:pic>
      <p:sp>
        <p:nvSpPr>
          <p:cNvPr id="7" name="TextBox 6">
            <a:extLst>
              <a:ext uri="{FF2B5EF4-FFF2-40B4-BE49-F238E27FC236}">
                <a16:creationId xmlns:a16="http://schemas.microsoft.com/office/drawing/2014/main" id="{F8AF0E37-6ABD-014B-A0FF-4BB2CAC27293}"/>
              </a:ext>
            </a:extLst>
          </p:cNvPr>
          <p:cNvSpPr txBox="1"/>
          <p:nvPr/>
        </p:nvSpPr>
        <p:spPr>
          <a:xfrm>
            <a:off x="938213" y="2818013"/>
            <a:ext cx="8272462" cy="2677656"/>
          </a:xfrm>
          <a:prstGeom prst="rect">
            <a:avLst/>
          </a:prstGeom>
          <a:noFill/>
        </p:spPr>
        <p:txBody>
          <a:bodyPr wrap="square" rtlCol="0">
            <a:spAutoFit/>
          </a:bodyPr>
          <a:lstStyle/>
          <a:p>
            <a:pPr algn="ctr"/>
            <a:r>
              <a:rPr lang="en-US" sz="2800" dirty="0">
                <a:solidFill>
                  <a:schemeClr val="accent1">
                    <a:lumMod val="75000"/>
                  </a:schemeClr>
                </a:solidFill>
                <a:latin typeface="Times New Roman" panose="02020603050405020304" pitchFamily="18" charset="0"/>
                <a:cs typeface="Times New Roman" panose="02020603050405020304" pitchFamily="18" charset="0"/>
              </a:rPr>
              <a:t>EAVI – the European Association for Viewers Interests is an  international non-profit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organisation</a:t>
            </a:r>
            <a:r>
              <a:rPr lang="en-US" sz="2800" dirty="0">
                <a:solidFill>
                  <a:schemeClr val="accent1">
                    <a:lumMod val="75000"/>
                  </a:schemeClr>
                </a:solidFill>
                <a:latin typeface="Times New Roman" panose="02020603050405020304" pitchFamily="18" charset="0"/>
                <a:cs typeface="Times New Roman" panose="02020603050405020304" pitchFamily="18" charset="0"/>
              </a:rPr>
              <a:t> registered in Brussels which advocates media literacy and full citizenship. EAVI supports the adoption of initiatives that enable citizens read, write and participate in public life through the media</a:t>
            </a:r>
          </a:p>
        </p:txBody>
      </p:sp>
      <p:sp>
        <p:nvSpPr>
          <p:cNvPr id="8" name="TextBox 7">
            <a:extLst>
              <a:ext uri="{FF2B5EF4-FFF2-40B4-BE49-F238E27FC236}">
                <a16:creationId xmlns:a16="http://schemas.microsoft.com/office/drawing/2014/main" id="{6922FE3E-7BB1-1441-8141-53DF8F07CF1A}"/>
              </a:ext>
            </a:extLst>
          </p:cNvPr>
          <p:cNvSpPr txBox="1"/>
          <p:nvPr/>
        </p:nvSpPr>
        <p:spPr>
          <a:xfrm>
            <a:off x="938213" y="1625174"/>
            <a:ext cx="5157787" cy="707886"/>
          </a:xfrm>
          <a:prstGeom prst="rect">
            <a:avLst/>
          </a:prstGeom>
          <a:noFill/>
        </p:spPr>
        <p:txBody>
          <a:bodyPr wrap="square" rtlCol="0">
            <a:spAutoFit/>
          </a:bodyPr>
          <a:lstStyle/>
          <a:p>
            <a:r>
              <a:rPr lang="en-US" sz="4000" dirty="0">
                <a:solidFill>
                  <a:schemeClr val="accent1">
                    <a:lumMod val="50000"/>
                  </a:schemeClr>
                </a:solidFill>
                <a:latin typeface="Times New Roman" panose="02020603050405020304" pitchFamily="18" charset="0"/>
                <a:cs typeface="Times New Roman" panose="02020603050405020304" pitchFamily="18" charset="0"/>
              </a:rPr>
              <a:t>What is EAVI? </a:t>
            </a:r>
          </a:p>
        </p:txBody>
      </p:sp>
    </p:spTree>
    <p:extLst>
      <p:ext uri="{BB962C8B-B14F-4D97-AF65-F5344CB8AC3E}">
        <p14:creationId xmlns:p14="http://schemas.microsoft.com/office/powerpoint/2010/main" val="4190900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4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4" name="Straight Connector 4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4" name="Rectangle 53">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Freeform: Shape 57">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0" name="Straight Connector 59">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64" name="Isosceles Triangle 63">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B173A79E-2729-B245-9769-7A16B96DD650}"/>
              </a:ext>
            </a:extLst>
          </p:cNvPr>
          <p:cNvSpPr txBox="1"/>
          <p:nvPr/>
        </p:nvSpPr>
        <p:spPr>
          <a:xfrm>
            <a:off x="829734" y="854529"/>
            <a:ext cx="5799665" cy="5148943"/>
          </a:xfrm>
          <a:prstGeom prst="rect">
            <a:avLst/>
          </a:prstGeom>
        </p:spPr>
        <p:txBody>
          <a:bodyPr vert="horz" lIns="91440" tIns="45720" rIns="91440" bIns="45720" rtlCol="0" anchor="ctr">
            <a:normAutofit/>
          </a:bodyPr>
          <a:lstStyle/>
          <a:p>
            <a:pPr>
              <a:spcBef>
                <a:spcPct val="0"/>
              </a:spcBef>
              <a:spcAft>
                <a:spcPts val="600"/>
              </a:spcAft>
            </a:pPr>
            <a:endParaRPr lang="en-US" sz="4000" dirty="0">
              <a:solidFill>
                <a:schemeClr val="accent1"/>
              </a:solidFill>
              <a:latin typeface="Times New Roman" panose="02020603050405020304" pitchFamily="18" charset="0"/>
              <a:ea typeface="+mj-ea"/>
              <a:cs typeface="Times New Roman" panose="02020603050405020304" pitchFamily="18" charset="0"/>
            </a:endParaRPr>
          </a:p>
          <a:p>
            <a:pPr>
              <a:spcBef>
                <a:spcPct val="0"/>
              </a:spcBef>
              <a:spcAft>
                <a:spcPts val="600"/>
              </a:spcAft>
            </a:pPr>
            <a:endParaRPr lang="en-US" sz="4000" dirty="0">
              <a:solidFill>
                <a:schemeClr val="accent1"/>
              </a:solidFill>
              <a:latin typeface="Times New Roman" panose="02020603050405020304" pitchFamily="18" charset="0"/>
              <a:ea typeface="+mj-ea"/>
              <a:cs typeface="Times New Roman" panose="02020603050405020304" pitchFamily="18" charset="0"/>
            </a:endParaRPr>
          </a:p>
          <a:p>
            <a:pPr>
              <a:spcBef>
                <a:spcPct val="0"/>
              </a:spcBef>
              <a:spcAft>
                <a:spcPts val="600"/>
              </a:spcAft>
            </a:pPr>
            <a:r>
              <a:rPr lang="en-US" sz="4000" dirty="0">
                <a:solidFill>
                  <a:schemeClr val="accent1"/>
                </a:solidFill>
                <a:latin typeface="Times New Roman" panose="02020603050405020304" pitchFamily="18" charset="0"/>
                <a:ea typeface="+mj-ea"/>
                <a:cs typeface="Times New Roman" panose="02020603050405020304" pitchFamily="18" charset="0"/>
              </a:rPr>
              <a:t>Visit our websites </a:t>
            </a:r>
          </a:p>
          <a:p>
            <a:pPr>
              <a:spcBef>
                <a:spcPct val="0"/>
              </a:spcBef>
              <a:spcAft>
                <a:spcPts val="600"/>
              </a:spcAft>
            </a:pPr>
            <a:endParaRPr lang="en-US" sz="40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a:spcBef>
                <a:spcPct val="0"/>
              </a:spcBef>
              <a:spcAft>
                <a:spcPts val="600"/>
              </a:spcAft>
            </a:pPr>
            <a:r>
              <a:rPr lang="en-US" sz="40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eavi.eu</a:t>
            </a:r>
            <a:endParaRPr lang="en-US" sz="4000" dirty="0">
              <a:solidFill>
                <a:schemeClr val="accent1"/>
              </a:solidFill>
              <a:latin typeface="Times New Roman" panose="02020603050405020304" pitchFamily="18" charset="0"/>
              <a:ea typeface="+mj-ea"/>
              <a:cs typeface="Times New Roman" panose="02020603050405020304" pitchFamily="18" charset="0"/>
            </a:endParaRPr>
          </a:p>
          <a:p>
            <a:pPr>
              <a:spcBef>
                <a:spcPct val="0"/>
              </a:spcBef>
              <a:spcAft>
                <a:spcPts val="600"/>
              </a:spcAft>
            </a:pPr>
            <a:r>
              <a:rPr lang="en-US" sz="4000" dirty="0">
                <a:solidFill>
                  <a:srgbClr val="0070C0"/>
                </a:solidFill>
                <a:latin typeface="Times New Roman" panose="02020603050405020304" pitchFamily="18" charset="0"/>
                <a:ea typeface="+mj-ea"/>
                <a:cs typeface="Times New Roman" panose="02020603050405020304" pitchFamily="18" charset="0"/>
                <a:hlinkClick r:id="rId3">
                  <a:extLst>
                    <a:ext uri="{A12FA001-AC4F-418D-AE19-62706E023703}">
                      <ahyp:hlinkClr xmlns:ahyp="http://schemas.microsoft.com/office/drawing/2018/hyperlinkcolor" val="tx"/>
                    </a:ext>
                  </a:extLst>
                </a:hlinkClick>
              </a:rPr>
              <a:t>buildingtrust.eu</a:t>
            </a:r>
            <a:endParaRPr lang="en-US" sz="4000" dirty="0">
              <a:solidFill>
                <a:srgbClr val="0070C0"/>
              </a:solidFill>
              <a:latin typeface="Times New Roman" panose="02020603050405020304" pitchFamily="18" charset="0"/>
              <a:ea typeface="+mj-ea"/>
              <a:cs typeface="Times New Roman" panose="02020603050405020304" pitchFamily="18" charset="0"/>
            </a:endParaRPr>
          </a:p>
          <a:p>
            <a:pPr>
              <a:spcBef>
                <a:spcPct val="0"/>
              </a:spcBef>
              <a:spcAft>
                <a:spcPts val="600"/>
              </a:spcAft>
            </a:pPr>
            <a:endParaRPr lang="en-US" sz="4000" dirty="0">
              <a:solidFill>
                <a:schemeClr val="accent1"/>
              </a:solidFill>
              <a:latin typeface="Times New Roman" panose="02020603050405020304" pitchFamily="18" charset="0"/>
              <a:ea typeface="+mj-ea"/>
              <a:cs typeface="Times New Roman" panose="02020603050405020304" pitchFamily="18" charset="0"/>
            </a:endParaRPr>
          </a:p>
          <a:p>
            <a:pPr>
              <a:spcBef>
                <a:spcPct val="0"/>
              </a:spcBef>
              <a:spcAft>
                <a:spcPts val="600"/>
              </a:spcAft>
            </a:pPr>
            <a:endParaRPr lang="en-US" sz="4000" dirty="0">
              <a:solidFill>
                <a:schemeClr val="accent1"/>
              </a:solidFill>
              <a:latin typeface="Times New Roman" panose="02020603050405020304" pitchFamily="18" charset="0"/>
              <a:ea typeface="+mj-ea"/>
              <a:cs typeface="Times New Roman" panose="02020603050405020304" pitchFamily="18" charset="0"/>
            </a:endParaRPr>
          </a:p>
        </p:txBody>
      </p:sp>
      <p:pic>
        <p:nvPicPr>
          <p:cNvPr id="7" name="Immagine 6">
            <a:extLst>
              <a:ext uri="{FF2B5EF4-FFF2-40B4-BE49-F238E27FC236}">
                <a16:creationId xmlns:a16="http://schemas.microsoft.com/office/drawing/2014/main" id="{285F88B2-55B6-4838-AD4A-F144728F701E}"/>
              </a:ext>
            </a:extLst>
          </p:cNvPr>
          <p:cNvPicPr>
            <a:picLocks noChangeAspect="1"/>
          </p:cNvPicPr>
          <p:nvPr/>
        </p:nvPicPr>
        <p:blipFill>
          <a:blip r:embed="rId4"/>
          <a:stretch>
            <a:fillRect/>
          </a:stretch>
        </p:blipFill>
        <p:spPr>
          <a:xfrm>
            <a:off x="417517" y="286603"/>
            <a:ext cx="1359526" cy="877900"/>
          </a:xfrm>
          <a:prstGeom prst="rect">
            <a:avLst/>
          </a:prstGeom>
        </p:spPr>
      </p:pic>
    </p:spTree>
    <p:extLst>
      <p:ext uri="{BB962C8B-B14F-4D97-AF65-F5344CB8AC3E}">
        <p14:creationId xmlns:p14="http://schemas.microsoft.com/office/powerpoint/2010/main" val="263540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85F88B2-55B6-4838-AD4A-F144728F701E}"/>
              </a:ext>
            </a:extLst>
          </p:cNvPr>
          <p:cNvPicPr>
            <a:picLocks noChangeAspect="1"/>
          </p:cNvPicPr>
          <p:nvPr/>
        </p:nvPicPr>
        <p:blipFill>
          <a:blip r:embed="rId2"/>
          <a:stretch>
            <a:fillRect/>
          </a:stretch>
        </p:blipFill>
        <p:spPr>
          <a:xfrm>
            <a:off x="417517" y="286603"/>
            <a:ext cx="1359526" cy="877900"/>
          </a:xfrm>
          <a:prstGeom prst="rect">
            <a:avLst/>
          </a:prstGeom>
        </p:spPr>
      </p:pic>
      <p:sp>
        <p:nvSpPr>
          <p:cNvPr id="18" name="TextBox 17">
            <a:extLst>
              <a:ext uri="{FF2B5EF4-FFF2-40B4-BE49-F238E27FC236}">
                <a16:creationId xmlns:a16="http://schemas.microsoft.com/office/drawing/2014/main" id="{6715C69B-987B-CB47-B1C2-72A24114DFC0}"/>
              </a:ext>
            </a:extLst>
          </p:cNvPr>
          <p:cNvSpPr txBox="1"/>
          <p:nvPr/>
        </p:nvSpPr>
        <p:spPr>
          <a:xfrm>
            <a:off x="857250" y="2090172"/>
            <a:ext cx="9001124" cy="2677656"/>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In particular EAVI aims to:</a:t>
            </a:r>
          </a:p>
          <a:p>
            <a:pPr marL="285750" indent="-285750">
              <a:buFont typeface="Wingdings" pitchFamily="2" charset="2"/>
              <a:buChar char="Ø"/>
            </a:pP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pPr marL="457200" indent="-457200">
              <a:buFont typeface="Wingdings" pitchFamily="2" charset="2"/>
              <a:buChar char="§"/>
            </a:pPr>
            <a:r>
              <a:rPr lang="en-US" sz="2800" dirty="0">
                <a:solidFill>
                  <a:schemeClr val="accent1">
                    <a:lumMod val="75000"/>
                  </a:schemeClr>
                </a:solidFill>
                <a:latin typeface="Times New Roman" panose="02020603050405020304" pitchFamily="18" charset="0"/>
                <a:cs typeface="Times New Roman" panose="02020603050405020304" pitchFamily="18" charset="0"/>
              </a:rPr>
              <a:t>Promote full citizenship and media literacy</a:t>
            </a:r>
          </a:p>
          <a:p>
            <a:pPr marL="457200" indent="-457200">
              <a:buFont typeface="Wingdings" pitchFamily="2" charset="2"/>
              <a:buChar char="§"/>
            </a:pPr>
            <a:r>
              <a:rPr lang="en-US" sz="2800" dirty="0">
                <a:solidFill>
                  <a:schemeClr val="accent1">
                    <a:lumMod val="75000"/>
                  </a:schemeClr>
                </a:solidFill>
                <a:latin typeface="Times New Roman" panose="02020603050405020304" pitchFamily="18" charset="0"/>
                <a:cs typeface="Times New Roman" panose="02020603050405020304" pitchFamily="18" charset="0"/>
              </a:rPr>
              <a:t>Develop and disseminate best practices in media use</a:t>
            </a:r>
          </a:p>
          <a:p>
            <a:pPr marL="457200" indent="-457200">
              <a:buFont typeface="Wingdings" pitchFamily="2" charset="2"/>
              <a:buChar char="§"/>
            </a:pPr>
            <a:r>
              <a:rPr lang="en-US" sz="2800" dirty="0">
                <a:solidFill>
                  <a:schemeClr val="accent1">
                    <a:lumMod val="75000"/>
                  </a:schemeClr>
                </a:solidFill>
                <a:latin typeface="Times New Roman" panose="02020603050405020304" pitchFamily="18" charset="0"/>
                <a:cs typeface="Times New Roman" panose="02020603050405020304" pitchFamily="18" charset="0"/>
              </a:rPr>
              <a:t>Forward the interests of citizens by engaging the EU institutions as media policy stakeholders</a:t>
            </a:r>
          </a:p>
        </p:txBody>
      </p:sp>
    </p:spTree>
    <p:extLst>
      <p:ext uri="{BB962C8B-B14F-4D97-AF65-F5344CB8AC3E}">
        <p14:creationId xmlns:p14="http://schemas.microsoft.com/office/powerpoint/2010/main" val="128328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6">
            <a:extLst>
              <a:ext uri="{FF2B5EF4-FFF2-40B4-BE49-F238E27FC236}">
                <a16:creationId xmlns:a16="http://schemas.microsoft.com/office/drawing/2014/main" id="{1840BFB4-9498-DA41-818F-7EB1EC867A14}"/>
              </a:ext>
            </a:extLst>
          </p:cNvPr>
          <p:cNvPicPr>
            <a:picLocks noChangeAspect="1"/>
          </p:cNvPicPr>
          <p:nvPr/>
        </p:nvPicPr>
        <p:blipFill>
          <a:blip r:embed="rId2"/>
          <a:stretch>
            <a:fillRect/>
          </a:stretch>
        </p:blipFill>
        <p:spPr>
          <a:xfrm>
            <a:off x="242262" y="286866"/>
            <a:ext cx="1359526" cy="877900"/>
          </a:xfrm>
          <a:prstGeom prst="rect">
            <a:avLst/>
          </a:prstGeom>
        </p:spPr>
      </p:pic>
      <p:pic>
        <p:nvPicPr>
          <p:cNvPr id="3" name="Picture 2">
            <a:extLst>
              <a:ext uri="{FF2B5EF4-FFF2-40B4-BE49-F238E27FC236}">
                <a16:creationId xmlns:a16="http://schemas.microsoft.com/office/drawing/2014/main" id="{F3692A12-4FF9-AD4A-A065-D72ED45C7E4D}"/>
              </a:ext>
            </a:extLst>
          </p:cNvPr>
          <p:cNvPicPr>
            <a:picLocks noChangeAspect="1"/>
          </p:cNvPicPr>
          <p:nvPr/>
        </p:nvPicPr>
        <p:blipFill>
          <a:blip r:embed="rId3"/>
          <a:stretch>
            <a:fillRect/>
          </a:stretch>
        </p:blipFill>
        <p:spPr>
          <a:xfrm>
            <a:off x="2493476" y="1164766"/>
            <a:ext cx="6098766" cy="4572000"/>
          </a:xfrm>
          <a:prstGeom prst="rect">
            <a:avLst/>
          </a:prstGeom>
        </p:spPr>
      </p:pic>
    </p:spTree>
    <p:extLst>
      <p:ext uri="{BB962C8B-B14F-4D97-AF65-F5344CB8AC3E}">
        <p14:creationId xmlns:p14="http://schemas.microsoft.com/office/powerpoint/2010/main" val="310808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84" name="Straight Connector 83">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3946" y="693698"/>
            <a:ext cx="3367359" cy="5224724"/>
          </a:xfrm>
        </p:spPr>
        <p:txBody>
          <a:bodyPr vert="horz" lIns="91440" tIns="45720" rIns="91440" bIns="45720" rtlCol="0" anchor="ctr">
            <a:normAutofit/>
          </a:bodyPr>
          <a:lstStyle/>
          <a:p>
            <a:r>
              <a:rPr lang="en-US" b="1" dirty="0">
                <a:latin typeface="Times New Roman" panose="02020603050405020304" pitchFamily="18" charset="0"/>
                <a:cs typeface="Times New Roman" panose="02020603050405020304" pitchFamily="18" charset="0"/>
              </a:rPr>
              <a:t>Building Trust </a:t>
            </a:r>
          </a:p>
        </p:txBody>
      </p:sp>
      <p:sp>
        <p:nvSpPr>
          <p:cNvPr id="10" name="TextBox 9">
            <a:extLst>
              <a:ext uri="{FF2B5EF4-FFF2-40B4-BE49-F238E27FC236}">
                <a16:creationId xmlns:a16="http://schemas.microsoft.com/office/drawing/2014/main" id="{15C6F789-C531-8F46-A395-557AB5F2C913}"/>
              </a:ext>
            </a:extLst>
          </p:cNvPr>
          <p:cNvSpPr txBox="1"/>
          <p:nvPr/>
        </p:nvSpPr>
        <p:spPr>
          <a:xfrm>
            <a:off x="4654295" y="816638"/>
            <a:ext cx="4619706" cy="5224724"/>
          </a:xfrm>
          <a:prstGeom prst="rect">
            <a:avLst/>
          </a:prstGeom>
        </p:spPr>
        <p:txBody>
          <a:bodyPr vert="horz" lIns="91440" tIns="45720" rIns="91440" bIns="45720" rtlCol="0" anchor="ctr">
            <a:normAutofit/>
          </a:bodyPr>
          <a:lstStyle/>
          <a:p>
            <a:pPr algn="just">
              <a:spcBef>
                <a:spcPts val="1000"/>
              </a:spcBef>
              <a:buClr>
                <a:schemeClr val="accent1"/>
              </a:buClr>
              <a:buSzPct val="80000"/>
              <a:buFont typeface="Wingdings 3" charset="2"/>
              <a:buChar char=""/>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This campaign intends to counter these wide-spread stereotypes by educating the public and highlighting the techniques used that can easily change the context of situations and news reporting.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8" y="255487"/>
            <a:ext cx="1362265" cy="876422"/>
          </a:xfrm>
          <a:prstGeom prst="rect">
            <a:avLst/>
          </a:prstGeom>
        </p:spPr>
      </p:pic>
    </p:spTree>
    <p:extLst>
      <p:ext uri="{BB962C8B-B14F-4D97-AF65-F5344CB8AC3E}">
        <p14:creationId xmlns:p14="http://schemas.microsoft.com/office/powerpoint/2010/main" val="328939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2" name="Straight Connector 9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Isosceles Triangle 9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3" name="Rectangle 10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5" name="Rectangle 10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1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Isosceles Triangle 11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Freeform: Shape 12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050922" y="465597"/>
            <a:ext cx="4512989" cy="2227730"/>
          </a:xfrm>
        </p:spPr>
        <p:txBody>
          <a:bodyPr vert="horz" lIns="91440" tIns="45720" rIns="91440" bIns="45720" rtlCol="0" anchor="ctr">
            <a:normAutofit/>
          </a:bodyPr>
          <a:lstStyle/>
          <a:p>
            <a:pPr algn="ctr"/>
            <a:r>
              <a:rPr lang="en-US" b="1" dirty="0">
                <a:solidFill>
                  <a:srgbClr val="FFFFFF"/>
                </a:solidFill>
                <a:latin typeface="Times New Roman" panose="02020603050405020304" pitchFamily="18" charset="0"/>
                <a:cs typeface="Times New Roman" panose="02020603050405020304" pitchFamily="18" charset="0"/>
              </a:rPr>
              <a:t>Building Trust </a:t>
            </a:r>
          </a:p>
        </p:txBody>
      </p:sp>
      <p:pic>
        <p:nvPicPr>
          <p:cNvPr id="88" name="Graphic 87" descr="News">
            <a:extLst>
              <a:ext uri="{FF2B5EF4-FFF2-40B4-BE49-F238E27FC236}">
                <a16:creationId xmlns:a16="http://schemas.microsoft.com/office/drawing/2014/main" id="{66B01DD9-54E7-4AD0-8B95-43329028EB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10" name="TextBox 9">
            <a:extLst>
              <a:ext uri="{FF2B5EF4-FFF2-40B4-BE49-F238E27FC236}">
                <a16:creationId xmlns:a16="http://schemas.microsoft.com/office/drawing/2014/main" id="{15C6F789-C531-8F46-A395-557AB5F2C913}"/>
              </a:ext>
            </a:extLst>
          </p:cNvPr>
          <p:cNvSpPr txBox="1"/>
          <p:nvPr/>
        </p:nvSpPr>
        <p:spPr>
          <a:xfrm>
            <a:off x="6911662" y="2233602"/>
            <a:ext cx="4839327" cy="3317938"/>
          </a:xfrm>
          <a:prstGeom prst="rect">
            <a:avLst/>
          </a:prstGeom>
        </p:spPr>
        <p:txBody>
          <a:bodyPr vert="horz" lIns="91440" tIns="45720" rIns="91440" bIns="45720" rtlCol="0" anchor="t">
            <a:noAutofit/>
          </a:bodyPr>
          <a:lstStyle/>
          <a:p>
            <a:pPr algn="ctr">
              <a:spcBef>
                <a:spcPts val="1000"/>
              </a:spcBef>
              <a:buClr>
                <a:schemeClr val="accent1"/>
              </a:buClr>
              <a:buSzPct val="80000"/>
              <a:buFont typeface="Wingdings 3" charset="2"/>
              <a:buChar char=""/>
            </a:pPr>
            <a:r>
              <a:rPr lang="en-US" sz="2800" dirty="0">
                <a:solidFill>
                  <a:srgbClr val="FFFFFF"/>
                </a:solidFill>
                <a:latin typeface="Times New Roman" panose="02020603050405020304" pitchFamily="18" charset="0"/>
                <a:cs typeface="Times New Roman" panose="02020603050405020304" pitchFamily="18" charset="0"/>
              </a:rPr>
              <a:t>EAVI’s ‘Building Trust’ online campaign is a clarification surrounding the effect of negative reporting that can occur by presenting a distorted and often negative image of migrants by the media and social media platforms.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8" y="255487"/>
            <a:ext cx="1362265" cy="876422"/>
          </a:xfrm>
          <a:prstGeom prst="rect">
            <a:avLst/>
          </a:prstGeom>
        </p:spPr>
      </p:pic>
    </p:spTree>
    <p:extLst>
      <p:ext uri="{BB962C8B-B14F-4D97-AF65-F5344CB8AC3E}">
        <p14:creationId xmlns:p14="http://schemas.microsoft.com/office/powerpoint/2010/main" val="17137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85F88B2-55B6-4838-AD4A-F144728F701E}"/>
              </a:ext>
            </a:extLst>
          </p:cNvPr>
          <p:cNvPicPr>
            <a:picLocks noChangeAspect="1"/>
          </p:cNvPicPr>
          <p:nvPr/>
        </p:nvPicPr>
        <p:blipFill>
          <a:blip r:embed="rId2"/>
          <a:stretch>
            <a:fillRect/>
          </a:stretch>
        </p:blipFill>
        <p:spPr>
          <a:xfrm>
            <a:off x="417517" y="286603"/>
            <a:ext cx="1359526" cy="877900"/>
          </a:xfrm>
          <a:prstGeom prst="rect">
            <a:avLst/>
          </a:prstGeom>
        </p:spPr>
      </p:pic>
      <p:pic>
        <p:nvPicPr>
          <p:cNvPr id="5" name="Picture 4">
            <a:extLst>
              <a:ext uri="{FF2B5EF4-FFF2-40B4-BE49-F238E27FC236}">
                <a16:creationId xmlns:a16="http://schemas.microsoft.com/office/drawing/2014/main" id="{5E38C99D-8B50-9545-9C91-1F203F61E34D}"/>
              </a:ext>
            </a:extLst>
          </p:cNvPr>
          <p:cNvPicPr>
            <a:picLocks noChangeAspect="1"/>
          </p:cNvPicPr>
          <p:nvPr/>
        </p:nvPicPr>
        <p:blipFill>
          <a:blip r:embed="rId3"/>
          <a:stretch>
            <a:fillRect/>
          </a:stretch>
        </p:blipFill>
        <p:spPr>
          <a:xfrm>
            <a:off x="2185988" y="0"/>
            <a:ext cx="10006012" cy="6858000"/>
          </a:xfrm>
          <a:prstGeom prst="rect">
            <a:avLst/>
          </a:prstGeom>
        </p:spPr>
      </p:pic>
      <p:sp>
        <p:nvSpPr>
          <p:cNvPr id="6" name="TextBox 5">
            <a:extLst>
              <a:ext uri="{FF2B5EF4-FFF2-40B4-BE49-F238E27FC236}">
                <a16:creationId xmlns:a16="http://schemas.microsoft.com/office/drawing/2014/main" id="{D531281A-F072-2741-8BDF-CA6F3C19B622}"/>
              </a:ext>
            </a:extLst>
          </p:cNvPr>
          <p:cNvSpPr txBox="1"/>
          <p:nvPr/>
        </p:nvSpPr>
        <p:spPr>
          <a:xfrm>
            <a:off x="417517" y="5737303"/>
            <a:ext cx="4443413" cy="1228904"/>
          </a:xfrm>
          <a:prstGeom prst="rect">
            <a:avLst/>
          </a:prstGeom>
          <a:noFill/>
        </p:spPr>
        <p:txBody>
          <a:bodyPr wrap="square" rtlCol="0">
            <a:spAutoFit/>
          </a:bodyPr>
          <a:lstStyle/>
          <a:p>
            <a:pPr algn="ctr"/>
            <a:r>
              <a:rPr lang="en-US" dirty="0"/>
              <a:t>Code of Conduct on countering illegal hate speech online - January 2018 - </a:t>
            </a:r>
            <a:r>
              <a:rPr lang="en-US" b="1" dirty="0"/>
              <a:t>European Commission</a:t>
            </a:r>
            <a:endParaRPr lang="en-US" dirty="0"/>
          </a:p>
          <a:p>
            <a:pPr algn="ctr"/>
            <a:endParaRPr lang="en-US" dirty="0"/>
          </a:p>
        </p:txBody>
      </p:sp>
    </p:spTree>
    <p:extLst>
      <p:ext uri="{BB962C8B-B14F-4D97-AF65-F5344CB8AC3E}">
        <p14:creationId xmlns:p14="http://schemas.microsoft.com/office/powerpoint/2010/main" val="296484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C0DAEF5-2553-E344-8763-1FD3FE8F4F3C}"/>
              </a:ext>
            </a:extLst>
          </p:cNvPr>
          <p:cNvPicPr>
            <a:picLocks noGrp="1" noChangeAspect="1"/>
          </p:cNvPicPr>
          <p:nvPr>
            <p:ph sz="half" idx="2"/>
          </p:nvPr>
        </p:nvPicPr>
        <p:blipFill>
          <a:blip r:embed="rId2"/>
          <a:stretch>
            <a:fillRect/>
          </a:stretch>
        </p:blipFill>
        <p:spPr>
          <a:xfrm>
            <a:off x="2000251" y="915143"/>
            <a:ext cx="8548768" cy="5414220"/>
          </a:xfrm>
        </p:spPr>
      </p:pic>
      <p:pic>
        <p:nvPicPr>
          <p:cNvPr id="9" name="Immagine 6">
            <a:extLst>
              <a:ext uri="{FF2B5EF4-FFF2-40B4-BE49-F238E27FC236}">
                <a16:creationId xmlns:a16="http://schemas.microsoft.com/office/drawing/2014/main" id="{117DDFEE-F217-9F44-BEDC-C3690C4A8029}"/>
              </a:ext>
            </a:extLst>
          </p:cNvPr>
          <p:cNvPicPr>
            <a:picLocks noChangeAspect="1"/>
          </p:cNvPicPr>
          <p:nvPr/>
        </p:nvPicPr>
        <p:blipFill>
          <a:blip r:embed="rId3"/>
          <a:stretch>
            <a:fillRect/>
          </a:stretch>
        </p:blipFill>
        <p:spPr>
          <a:xfrm>
            <a:off x="231779" y="329355"/>
            <a:ext cx="1359526" cy="877900"/>
          </a:xfrm>
          <a:prstGeom prst="rect">
            <a:avLst/>
          </a:prstGeom>
        </p:spPr>
      </p:pic>
    </p:spTree>
    <p:extLst>
      <p:ext uri="{BB962C8B-B14F-4D97-AF65-F5344CB8AC3E}">
        <p14:creationId xmlns:p14="http://schemas.microsoft.com/office/powerpoint/2010/main" val="9479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95A75B-40C1-5546-A594-14FE62EDF1CC}"/>
              </a:ext>
            </a:extLst>
          </p:cNvPr>
          <p:cNvPicPr>
            <a:picLocks noChangeAspect="1"/>
          </p:cNvPicPr>
          <p:nvPr/>
        </p:nvPicPr>
        <p:blipFill>
          <a:blip r:embed="rId2"/>
          <a:stretch>
            <a:fillRect/>
          </a:stretch>
        </p:blipFill>
        <p:spPr>
          <a:xfrm>
            <a:off x="1942742" y="1131994"/>
            <a:ext cx="8308393" cy="4590386"/>
          </a:xfrm>
          <a:prstGeom prst="rect">
            <a:avLst/>
          </a:prstGeom>
        </p:spPr>
      </p:pic>
      <p:pic>
        <p:nvPicPr>
          <p:cNvPr id="7" name="Immagine 6">
            <a:extLst>
              <a:ext uri="{FF2B5EF4-FFF2-40B4-BE49-F238E27FC236}">
                <a16:creationId xmlns:a16="http://schemas.microsoft.com/office/drawing/2014/main" id="{285F88B2-55B6-4838-AD4A-F144728F701E}"/>
              </a:ext>
            </a:extLst>
          </p:cNvPr>
          <p:cNvPicPr>
            <a:picLocks noChangeAspect="1"/>
          </p:cNvPicPr>
          <p:nvPr/>
        </p:nvPicPr>
        <p:blipFill>
          <a:blip r:embed="rId3"/>
          <a:stretch>
            <a:fillRect/>
          </a:stretch>
        </p:blipFill>
        <p:spPr>
          <a:xfrm>
            <a:off x="417517" y="286603"/>
            <a:ext cx="1359526" cy="877900"/>
          </a:xfrm>
          <a:prstGeom prst="rect">
            <a:avLst/>
          </a:prstGeom>
        </p:spPr>
      </p:pic>
    </p:spTree>
    <p:extLst>
      <p:ext uri="{BB962C8B-B14F-4D97-AF65-F5344CB8AC3E}">
        <p14:creationId xmlns:p14="http://schemas.microsoft.com/office/powerpoint/2010/main" val="1685663200"/>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80</TotalTime>
  <Words>604</Words>
  <Application>Microsoft Macintosh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Baskerville Old Face</vt:lpstr>
      <vt:lpstr>Times New Roman</vt:lpstr>
      <vt:lpstr>Trebuchet MS</vt:lpstr>
      <vt:lpstr>Wingdings</vt:lpstr>
      <vt:lpstr>Wingdings 3</vt:lpstr>
      <vt:lpstr>Facet</vt:lpstr>
      <vt:lpstr>Building Trust  EAVI Campaign</vt:lpstr>
      <vt:lpstr>PowerPoint Presentation</vt:lpstr>
      <vt:lpstr>PowerPoint Presentation</vt:lpstr>
      <vt:lpstr>PowerPoint Presentation</vt:lpstr>
      <vt:lpstr>Building Trust </vt:lpstr>
      <vt:lpstr>Building Trust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Trust  EAVI Campaign</dc:title>
  <dc:creator>JAGHJOUGHA  Lama</dc:creator>
  <cp:lastModifiedBy>JAGHJOUGHA  Lama</cp:lastModifiedBy>
  <cp:revision>18</cp:revision>
  <dcterms:created xsi:type="dcterms:W3CDTF">2019-04-04T20:55:50Z</dcterms:created>
  <dcterms:modified xsi:type="dcterms:W3CDTF">2019-06-16T07:39:44Z</dcterms:modified>
</cp:coreProperties>
</file>