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562" y="4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998806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 name="Google Shape;5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ee3504d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ee3504d55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 Wit"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0" y="2132325"/>
            <a:ext cx="9144000" cy="653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5400">
                <a:solidFill>
                  <a:srgbClr val="2D89CC"/>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 name="Google Shape;10;p2"/>
          <p:cNvSpPr txBox="1">
            <a:spLocks noGrp="1"/>
          </p:cNvSpPr>
          <p:nvPr>
            <p:ph type="subTitle" idx="1"/>
          </p:nvPr>
        </p:nvSpPr>
        <p:spPr>
          <a:xfrm>
            <a:off x="0" y="2624200"/>
            <a:ext cx="9144000" cy="91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3600">
                <a:solidFill>
                  <a:srgbClr val="004475"/>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kst - grijs - balk boven">
  <p:cSld name="TITLE_AND_BODY_1_3_2">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p:nvPr/>
        </p:nvSpPr>
        <p:spPr>
          <a:xfrm>
            <a:off x="0" y="0"/>
            <a:ext cx="9144000" cy="1097400"/>
          </a:xfrm>
          <a:prstGeom prst="rect">
            <a:avLst/>
          </a:prstGeom>
          <a:solidFill>
            <a:srgbClr val="E3E5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1"/>
          <p:cNvSpPr txBox="1">
            <a:spLocks noGrp="1"/>
          </p:cNvSpPr>
          <p:nvPr>
            <p:ph type="subTitle" idx="1"/>
          </p:nvPr>
        </p:nvSpPr>
        <p:spPr>
          <a:xfrm>
            <a:off x="451775" y="495375"/>
            <a:ext cx="8692500" cy="79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solidFill>
                  <a:srgbClr val="004475"/>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44" name="Google Shape;44;p11"/>
          <p:cNvSpPr txBox="1">
            <a:spLocks noGrp="1"/>
          </p:cNvSpPr>
          <p:nvPr>
            <p:ph type="body" idx="2"/>
          </p:nvPr>
        </p:nvSpPr>
        <p:spPr>
          <a:xfrm>
            <a:off x="503550" y="1513250"/>
            <a:ext cx="6282900" cy="3009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45" name="Google Shape;45;p11"/>
          <p:cNvSpPr txBox="1">
            <a:spLocks noGrp="1"/>
          </p:cNvSpPr>
          <p:nvPr>
            <p:ph type="title"/>
          </p:nvPr>
        </p:nvSpPr>
        <p:spPr>
          <a:xfrm>
            <a:off x="451350" y="237450"/>
            <a:ext cx="8692500" cy="26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solidFill>
                  <a:srgbClr val="004475"/>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inde - blauw">
  <p:cSld name="CUSTOM_1">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2"/>
          <p:cNvSpPr txBox="1"/>
          <p:nvPr/>
        </p:nvSpPr>
        <p:spPr>
          <a:xfrm>
            <a:off x="1065500" y="1545450"/>
            <a:ext cx="7013100" cy="2052600"/>
          </a:xfrm>
          <a:prstGeom prst="rect">
            <a:avLst/>
          </a:prstGeom>
          <a:no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Calibri"/>
                <a:ea typeface="Calibri"/>
                <a:cs typeface="Calibri"/>
                <a:sym typeface="Calibri"/>
              </a:rPr>
              <a:t>Bedankt voor jullie aandacht.</a:t>
            </a:r>
            <a:endParaRPr sz="36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 - donkerblauw - balk links">
  <p:cSld name="TITLE_AND_BODY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p:nvPr/>
        </p:nvSpPr>
        <p:spPr>
          <a:xfrm>
            <a:off x="0" y="0"/>
            <a:ext cx="2011800" cy="5143500"/>
          </a:xfrm>
          <a:prstGeom prst="rect">
            <a:avLst/>
          </a:prstGeom>
          <a:solidFill>
            <a:srgbClr val="004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chemeClr val="lt1"/>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4" name="Google Shape;14;p3"/>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inde - wit">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p:nvPr/>
        </p:nvSpPr>
        <p:spPr>
          <a:xfrm>
            <a:off x="1065500" y="1545450"/>
            <a:ext cx="7013100" cy="2052600"/>
          </a:xfrm>
          <a:prstGeom prst="rect">
            <a:avLst/>
          </a:prstGeom>
          <a:noFill/>
          <a:ln>
            <a:noFill/>
          </a:ln>
        </p:spPr>
        <p:txBody>
          <a:bodyPr spcFirstLastPara="1" wrap="square" lIns="91400" tIns="91400" rIns="91400" bIns="91400" anchor="ctr" anchorCtr="0">
            <a:noAutofit/>
          </a:bodyPr>
          <a:lstStyle/>
          <a:p>
            <a:pPr marL="0" marR="0" lvl="0" indent="0" algn="ctr" rtl="0">
              <a:lnSpc>
                <a:spcPct val="100000"/>
              </a:lnSpc>
              <a:spcBef>
                <a:spcPts val="0"/>
              </a:spcBef>
              <a:spcAft>
                <a:spcPts val="0"/>
              </a:spcAft>
              <a:buClr>
                <a:srgbClr val="008ACA"/>
              </a:buClr>
              <a:buSzPts val="5400"/>
              <a:buFont typeface="Arial"/>
              <a:buNone/>
            </a:pPr>
            <a:r>
              <a:rPr lang="en-US" sz="4800" b="0" i="0" u="none" strike="noStrike" cap="none">
                <a:solidFill>
                  <a:srgbClr val="004475"/>
                </a:solidFill>
                <a:latin typeface="Calibri"/>
                <a:ea typeface="Calibri"/>
                <a:cs typeface="Calibri"/>
                <a:sym typeface="Calibri"/>
              </a:rPr>
              <a:t>Bedankt voor jullie aandacht.</a:t>
            </a:r>
            <a:endParaRPr sz="4800" b="0" i="0" u="none" strike="noStrike" cap="none">
              <a:solidFill>
                <a:srgbClr val="004475"/>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dia - blauw"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0" y="2132325"/>
            <a:ext cx="9144000" cy="653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54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5"/>
          <p:cNvSpPr txBox="1">
            <a:spLocks noGrp="1"/>
          </p:cNvSpPr>
          <p:nvPr>
            <p:ph type="subTitle" idx="1"/>
          </p:nvPr>
        </p:nvSpPr>
        <p:spPr>
          <a:xfrm>
            <a:off x="0" y="2624200"/>
            <a:ext cx="9144000" cy="91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3600">
                <a:solidFill>
                  <a:schemeClr val="lt1"/>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 - lichtblauw - balk links">
  <p:cSld name="TITLE_AND_BODY_1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6"/>
          <p:cNvSpPr/>
          <p:nvPr/>
        </p:nvSpPr>
        <p:spPr>
          <a:xfrm>
            <a:off x="0" y="0"/>
            <a:ext cx="2011800" cy="5143500"/>
          </a:xfrm>
          <a:prstGeom prst="rect">
            <a:avLst/>
          </a:prstGeom>
          <a:solidFill>
            <a:srgbClr val="2D89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
          <p:cNvSpPr txBox="1">
            <a:spLocks noGrp="1"/>
          </p:cNvSpPr>
          <p:nvPr>
            <p:ph type="title"/>
          </p:nvPr>
        </p:nvSpPr>
        <p:spPr>
          <a:xfrm>
            <a:off x="92125" y="623275"/>
            <a:ext cx="1806000" cy="266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chemeClr val="lt1"/>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3" name="Google Shape;23;p6"/>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 - grijs - balk links">
  <p:cSld name="TITLE_AND_BODY_1_2">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p:nvPr/>
        </p:nvSpPr>
        <p:spPr>
          <a:xfrm>
            <a:off x="0" y="0"/>
            <a:ext cx="2011800" cy="5143500"/>
          </a:xfrm>
          <a:prstGeom prst="rect">
            <a:avLst/>
          </a:prstGeom>
          <a:solidFill>
            <a:srgbClr val="E3E5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7"/>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rgbClr val="004475"/>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p:cSld name="TITLE_AND_BODY_1_2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b="1">
                <a:solidFill>
                  <a:srgbClr val="008ACA"/>
                </a:solidFill>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30" name="Google Shape;30;p8"/>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 - donkerblauw - balk boven">
  <p:cSld name="TITLE_AND_BODY_1_3">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p:nvPr/>
        </p:nvSpPr>
        <p:spPr>
          <a:xfrm>
            <a:off x="0" y="0"/>
            <a:ext cx="9144000" cy="1097400"/>
          </a:xfrm>
          <a:prstGeom prst="rect">
            <a:avLst/>
          </a:prstGeom>
          <a:solidFill>
            <a:srgbClr val="004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9"/>
          <p:cNvSpPr txBox="1">
            <a:spLocks noGrp="1"/>
          </p:cNvSpPr>
          <p:nvPr>
            <p:ph type="subTitle" idx="1"/>
          </p:nvPr>
        </p:nvSpPr>
        <p:spPr>
          <a:xfrm>
            <a:off x="451775" y="495375"/>
            <a:ext cx="8692500" cy="79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solidFill>
                  <a:schemeClr val="lt1"/>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34" name="Google Shape;34;p9"/>
          <p:cNvSpPr txBox="1">
            <a:spLocks noGrp="1"/>
          </p:cNvSpPr>
          <p:nvPr>
            <p:ph type="body" idx="2"/>
          </p:nvPr>
        </p:nvSpPr>
        <p:spPr>
          <a:xfrm>
            <a:off x="503550" y="1513250"/>
            <a:ext cx="6282900" cy="3009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35" name="Google Shape;35;p9"/>
          <p:cNvSpPr txBox="1">
            <a:spLocks noGrp="1"/>
          </p:cNvSpPr>
          <p:nvPr>
            <p:ph type="title"/>
          </p:nvPr>
        </p:nvSpPr>
        <p:spPr>
          <a:xfrm>
            <a:off x="451350" y="237450"/>
            <a:ext cx="8692500" cy="26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 - lichtblauw - balk boven">
  <p:cSld name="TITLE_AND_BODY_1_3_1">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0"/>
          <p:cNvSpPr/>
          <p:nvPr/>
        </p:nvSpPr>
        <p:spPr>
          <a:xfrm>
            <a:off x="0" y="0"/>
            <a:ext cx="9144000" cy="1097400"/>
          </a:xfrm>
          <a:prstGeom prst="rect">
            <a:avLst/>
          </a:prstGeom>
          <a:solidFill>
            <a:srgbClr val="2D89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0"/>
          <p:cNvSpPr txBox="1">
            <a:spLocks noGrp="1"/>
          </p:cNvSpPr>
          <p:nvPr>
            <p:ph type="subTitle" idx="1"/>
          </p:nvPr>
        </p:nvSpPr>
        <p:spPr>
          <a:xfrm>
            <a:off x="451775" y="495375"/>
            <a:ext cx="8692500" cy="79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solidFill>
                  <a:schemeClr val="lt1"/>
                </a:solidFil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39" name="Google Shape;39;p10"/>
          <p:cNvSpPr txBox="1">
            <a:spLocks noGrp="1"/>
          </p:cNvSpPr>
          <p:nvPr>
            <p:ph type="body" idx="2"/>
          </p:nvPr>
        </p:nvSpPr>
        <p:spPr>
          <a:xfrm>
            <a:off x="503550" y="1513250"/>
            <a:ext cx="6282900" cy="3009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40" name="Google Shape;40;p10"/>
          <p:cNvSpPr txBox="1">
            <a:spLocks noGrp="1"/>
          </p:cNvSpPr>
          <p:nvPr>
            <p:ph type="title"/>
          </p:nvPr>
        </p:nvSpPr>
        <p:spPr>
          <a:xfrm>
            <a:off x="451350" y="237450"/>
            <a:ext cx="8692500" cy="26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b="1">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6pPr>
            <a:lvl7pPr marL="3200400" marR="0" lvl="6"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7pPr>
            <a:lvl8pPr marL="3657600" marR="0" lvl="7" indent="-317500" algn="l" rtl="0">
              <a:lnSpc>
                <a:spcPct val="100000"/>
              </a:lnSpc>
              <a:spcBef>
                <a:spcPts val="1600"/>
              </a:spcBef>
              <a:spcAft>
                <a:spcPts val="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8pPr>
            <a:lvl9pPr marL="4114800" marR="0" lvl="8" indent="-317500" algn="l" rtl="0">
              <a:lnSpc>
                <a:spcPct val="100000"/>
              </a:lnSpc>
              <a:spcBef>
                <a:spcPts val="1600"/>
              </a:spcBef>
              <a:spcAft>
                <a:spcPts val="1600"/>
              </a:spcAft>
              <a:buClr>
                <a:srgbClr val="000000"/>
              </a:buClr>
              <a:buSzPts val="1400"/>
              <a:buFont typeface="Calibri"/>
              <a:buChar char="■"/>
              <a:defRPr sz="14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vdab.be/opleidinge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rojectazo.b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projectazo.be/en/infosessies-n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ucll.be/studeren/student-aan-ucll/begeleiding/ivan-voorbereidingsjaa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6VozpW_fZ58" TargetMode="External"/><Relationship Id="rId13" Type="http://schemas.openxmlformats.org/officeDocument/2006/relationships/hyperlink" Target="https://www.youtube.com/watch?v=6s964wXbogg" TargetMode="External"/><Relationship Id="rId3" Type="http://schemas.openxmlformats.org/officeDocument/2006/relationships/hyperlink" Target="https://www.youtube.com/watch?v=AAY3HuX7r7A" TargetMode="External"/><Relationship Id="rId7" Type="http://schemas.openxmlformats.org/officeDocument/2006/relationships/hyperlink" Target="https://www.youtube.com/watch?v=92V5ESeGwQE" TargetMode="External"/><Relationship Id="rId12" Type="http://schemas.openxmlformats.org/officeDocument/2006/relationships/hyperlink" Target="https://www.youtube.com/watch?v=m6pnm5CIVqc" TargetMode="External"/><Relationship Id="rId2" Type="http://schemas.openxmlformats.org/officeDocument/2006/relationships/notesSlide" Target="../notesSlides/notesSlide7.xml"/><Relationship Id="rId16" Type="http://schemas.openxmlformats.org/officeDocument/2006/relationships/hyperlink" Target="https://www.vdab.be/anderstalig-hoogopgeleid" TargetMode="External"/><Relationship Id="rId1" Type="http://schemas.openxmlformats.org/officeDocument/2006/relationships/slideLayout" Target="../slideLayouts/slideLayout2.xml"/><Relationship Id="rId6" Type="http://schemas.openxmlformats.org/officeDocument/2006/relationships/hyperlink" Target="https://www.youtube.com/watch?v=fqE-9SpSCsY" TargetMode="External"/><Relationship Id="rId11" Type="http://schemas.openxmlformats.org/officeDocument/2006/relationships/hyperlink" Target="https://www.youtube.com/watch?v=cOr_RGprVVo" TargetMode="External"/><Relationship Id="rId5" Type="http://schemas.openxmlformats.org/officeDocument/2006/relationships/hyperlink" Target="https://www.youtube.com/watch?v=u_-QrNks2J0" TargetMode="External"/><Relationship Id="rId15" Type="http://schemas.openxmlformats.org/officeDocument/2006/relationships/hyperlink" Target="https://www.youtube.com/watch?v=2EJC2W9qFhk" TargetMode="External"/><Relationship Id="rId10" Type="http://schemas.openxmlformats.org/officeDocument/2006/relationships/hyperlink" Target="https://www.youtube.com/watch?v=QYY9XZYWvJs" TargetMode="External"/><Relationship Id="rId4" Type="http://schemas.openxmlformats.org/officeDocument/2006/relationships/hyperlink" Target="https://www.youtube.com/watch?v=C_KPrn0kP4E" TargetMode="External"/><Relationship Id="rId9" Type="http://schemas.openxmlformats.org/officeDocument/2006/relationships/hyperlink" Target="https://www.youtube.com/watch?v=vZOlXa7MpAM" TargetMode="External"/><Relationship Id="rId14" Type="http://schemas.openxmlformats.org/officeDocument/2006/relationships/hyperlink" Target="https://www.youtube.com/watch?v=3v6hV7ncGn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vdab.be/anderstalig-hoogopgelei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0" y="2132325"/>
            <a:ext cx="9144000" cy="653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US" sz="6000"/>
              <a:t>VDAB</a:t>
            </a:r>
            <a:endParaRPr sz="6000"/>
          </a:p>
        </p:txBody>
      </p:sp>
      <p:sp>
        <p:nvSpPr>
          <p:cNvPr id="53" name="Google Shape;53;p13"/>
          <p:cNvSpPr txBox="1">
            <a:spLocks noGrp="1"/>
          </p:cNvSpPr>
          <p:nvPr>
            <p:ph type="subTitle" idx="1"/>
          </p:nvPr>
        </p:nvSpPr>
        <p:spPr>
          <a:xfrm>
            <a:off x="0" y="2624200"/>
            <a:ext cx="9144000" cy="911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a:t>Vlaamse Dienst voor Arbeidsbemiddeling</a:t>
            </a:r>
            <a:endParaRPr/>
          </a:p>
          <a:p>
            <a:pPr marL="0" lvl="0" indent="0" algn="ctr" rtl="0">
              <a:lnSpc>
                <a:spcPct val="100000"/>
              </a:lnSpc>
              <a:spcBef>
                <a:spcPts val="1600"/>
              </a:spcBef>
              <a:spcAft>
                <a:spcPts val="1600"/>
              </a:spcAft>
              <a:buSzPts val="1800"/>
              <a:buNone/>
            </a:pPr>
            <a:r>
              <a:rPr lang="en-US"/>
              <a:t>“Flemish employment service”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99525" y="623275"/>
            <a:ext cx="1698600" cy="1017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Diploma Recognition</a:t>
            </a:r>
            <a:endParaRPr/>
          </a:p>
        </p:txBody>
      </p:sp>
      <p:sp>
        <p:nvSpPr>
          <p:cNvPr id="108" name="Google Shape;108;p22"/>
          <p:cNvSpPr txBox="1">
            <a:spLocks noGrp="1"/>
          </p:cNvSpPr>
          <p:nvPr>
            <p:ph type="body" idx="1"/>
          </p:nvPr>
        </p:nvSpPr>
        <p:spPr>
          <a:xfrm>
            <a:off x="2183775" y="623275"/>
            <a:ext cx="6462300" cy="401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Jobseekers with an integration-contract ( Elligible untill 3 years after signed integration contract)</a:t>
            </a:r>
            <a:endParaRPr b="1"/>
          </a:p>
          <a:p>
            <a:pPr marL="457200" lvl="0" indent="-342900" algn="l" rtl="0">
              <a:lnSpc>
                <a:spcPct val="100000"/>
              </a:lnSpc>
              <a:spcBef>
                <a:spcPts val="1600"/>
              </a:spcBef>
              <a:spcAft>
                <a:spcPts val="0"/>
              </a:spcAft>
              <a:buSzPts val="1800"/>
              <a:buAutoNum type="arabicPeriod"/>
            </a:pPr>
            <a:r>
              <a:rPr lang="en-US"/>
              <a:t>Contact your integration consultant of the Integration Office</a:t>
            </a:r>
            <a:endParaRPr/>
          </a:p>
          <a:p>
            <a:pPr marL="457200" lvl="0" indent="-342900" algn="l" rtl="0">
              <a:lnSpc>
                <a:spcPct val="100000"/>
              </a:lnSpc>
              <a:spcBef>
                <a:spcPts val="0"/>
              </a:spcBef>
              <a:spcAft>
                <a:spcPts val="0"/>
              </a:spcAft>
              <a:buSzPts val="1800"/>
              <a:buAutoNum type="arabicPeriod"/>
            </a:pPr>
            <a:r>
              <a:rPr lang="en-US"/>
              <a:t>Ask for an appointment with a consultant for diploma recognition. Free!</a:t>
            </a:r>
            <a:endParaRPr/>
          </a:p>
          <a:p>
            <a:pPr marL="457200" lvl="0" indent="-342900" algn="l" rtl="0">
              <a:lnSpc>
                <a:spcPct val="100000"/>
              </a:lnSpc>
              <a:spcBef>
                <a:spcPts val="0"/>
              </a:spcBef>
              <a:spcAft>
                <a:spcPts val="0"/>
              </a:spcAft>
              <a:buSzPts val="1800"/>
              <a:buAutoNum type="arabicPeriod"/>
            </a:pPr>
            <a:r>
              <a:rPr lang="en-US"/>
              <a:t>Obtain additional information about your diploma:</a:t>
            </a:r>
            <a:endParaRPr/>
          </a:p>
          <a:p>
            <a:pPr marL="914400" lvl="0" indent="0" algn="l" rtl="0">
              <a:lnSpc>
                <a:spcPct val="100000"/>
              </a:lnSpc>
              <a:spcBef>
                <a:spcPts val="1600"/>
              </a:spcBef>
              <a:spcAft>
                <a:spcPts val="0"/>
              </a:spcAft>
              <a:buSzPts val="1800"/>
              <a:buNone/>
            </a:pPr>
            <a:r>
              <a:rPr lang="en-US"/>
              <a:t>List of marks, thesis ..</a:t>
            </a:r>
            <a:endParaRPr/>
          </a:p>
          <a:p>
            <a:pPr marL="457200" lvl="0" indent="-342900" algn="l" rtl="0">
              <a:lnSpc>
                <a:spcPct val="100000"/>
              </a:lnSpc>
              <a:spcBef>
                <a:spcPts val="1600"/>
              </a:spcBef>
              <a:spcAft>
                <a:spcPts val="0"/>
              </a:spcAft>
              <a:buSzPts val="1800"/>
              <a:buAutoNum type="arabicPeriod"/>
            </a:pPr>
            <a:r>
              <a:rPr lang="en-US"/>
              <a:t>The Agency sends NARICC (Flemish Government all your documents and follows up the procedure</a:t>
            </a:r>
            <a:endParaRPr/>
          </a:p>
          <a:p>
            <a:pPr marL="0" lvl="0" indent="0" algn="l" rtl="0">
              <a:lnSpc>
                <a:spcPct val="100000"/>
              </a:lnSpc>
              <a:spcBef>
                <a:spcPts val="1600"/>
              </a:spcBef>
              <a:spcAft>
                <a:spcPts val="0"/>
              </a:spcAft>
              <a:buSzPts val="1800"/>
              <a:buNone/>
            </a:pPr>
            <a:endParaRPr/>
          </a:p>
          <a:p>
            <a:pPr marL="0" lvl="0" indent="0" algn="l" rtl="0">
              <a:lnSpc>
                <a:spcPct val="100000"/>
              </a:lnSpc>
              <a:spcBef>
                <a:spcPts val="1600"/>
              </a:spcBef>
              <a:spcAft>
                <a:spcPts val="0"/>
              </a:spcAft>
              <a:buSzPts val="1800"/>
              <a:buNone/>
            </a:pPr>
            <a:endParaRPr/>
          </a:p>
          <a:p>
            <a:pPr marL="0" lvl="0" indent="0" algn="l" rtl="0">
              <a:lnSpc>
                <a:spcPct val="100000"/>
              </a:lnSpc>
              <a:spcBef>
                <a:spcPts val="1600"/>
              </a:spcBef>
              <a:spcAft>
                <a:spcPts val="160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4350" y="623275"/>
            <a:ext cx="1853700" cy="806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Nederlands leren</a:t>
            </a:r>
            <a:endParaRPr/>
          </a:p>
        </p:txBody>
      </p:sp>
      <p:sp>
        <p:nvSpPr>
          <p:cNvPr id="114" name="Google Shape;114;p23"/>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What to do after my diploma recognition?</a:t>
            </a:r>
            <a:endParaRPr b="1"/>
          </a:p>
          <a:p>
            <a:pPr marL="457200" lvl="0" indent="-342900" algn="l" rtl="0">
              <a:lnSpc>
                <a:spcPct val="100000"/>
              </a:lnSpc>
              <a:spcBef>
                <a:spcPts val="1600"/>
              </a:spcBef>
              <a:spcAft>
                <a:spcPts val="0"/>
              </a:spcAft>
              <a:buSzPts val="1800"/>
              <a:buAutoNum type="arabicPeriod"/>
            </a:pPr>
            <a:r>
              <a:rPr lang="en-US"/>
              <a:t>Studying Dutch</a:t>
            </a:r>
            <a:endParaRPr/>
          </a:p>
          <a:p>
            <a:pPr marL="457200" lvl="0" indent="0" algn="l" rtl="0">
              <a:lnSpc>
                <a:spcPct val="100000"/>
              </a:lnSpc>
              <a:spcBef>
                <a:spcPts val="1600"/>
              </a:spcBef>
              <a:spcAft>
                <a:spcPts val="0"/>
              </a:spcAft>
              <a:buSzPts val="1800"/>
              <a:buNone/>
            </a:pPr>
            <a:r>
              <a:rPr lang="en-US"/>
              <a:t>A) Study Dutch until level 2.4 through the integration office</a:t>
            </a:r>
            <a:endParaRPr/>
          </a:p>
          <a:p>
            <a:pPr marL="457200" lvl="0" indent="0" algn="l" rtl="0">
              <a:lnSpc>
                <a:spcPct val="100000"/>
              </a:lnSpc>
              <a:spcBef>
                <a:spcPts val="1600"/>
              </a:spcBef>
              <a:spcAft>
                <a:spcPts val="0"/>
              </a:spcAft>
              <a:buSzPts val="1800"/>
              <a:buNone/>
            </a:pPr>
            <a:r>
              <a:rPr lang="en-US"/>
              <a:t>B) Follow a Dutch course for Higher Educated Learners at ILT   Leuven or Linguapolis Antwerpen</a:t>
            </a:r>
            <a:endParaRPr/>
          </a:p>
          <a:p>
            <a:pPr marL="114300" lvl="0" indent="0" algn="l" rtl="0">
              <a:lnSpc>
                <a:spcPct val="100000"/>
              </a:lnSpc>
              <a:spcBef>
                <a:spcPts val="1600"/>
              </a:spcBef>
              <a:spcAft>
                <a:spcPts val="0"/>
              </a:spcAft>
              <a:buSzPts val="1800"/>
              <a:buNone/>
            </a:pPr>
            <a:r>
              <a:rPr lang="en-US"/>
              <a:t>2. Follow a VDAB course for Foreign Speakers</a:t>
            </a:r>
            <a:endParaRPr/>
          </a:p>
          <a:p>
            <a:pPr marL="114300" lvl="0" indent="0" algn="l" rtl="0">
              <a:lnSpc>
                <a:spcPct val="100000"/>
              </a:lnSpc>
              <a:spcBef>
                <a:spcPts val="1600"/>
              </a:spcBef>
              <a:spcAft>
                <a:spcPts val="0"/>
              </a:spcAft>
              <a:buSzPts val="1800"/>
              <a:buNone/>
            </a:pPr>
            <a:r>
              <a:rPr lang="en-US"/>
              <a:t>3. Start to apply for jobs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Studying Dutch</a:t>
            </a:r>
            <a:endParaRPr/>
          </a:p>
        </p:txBody>
      </p:sp>
      <p:sp>
        <p:nvSpPr>
          <p:cNvPr id="120" name="Google Shape;120;p24"/>
          <p:cNvSpPr txBox="1">
            <a:spLocks noGrp="1"/>
          </p:cNvSpPr>
          <p:nvPr>
            <p:ph type="body" idx="1"/>
          </p:nvPr>
        </p:nvSpPr>
        <p:spPr>
          <a:xfrm>
            <a:off x="222167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b="1"/>
          </a:p>
          <a:p>
            <a:pPr marL="0" lvl="0" indent="0" algn="l" rtl="0">
              <a:lnSpc>
                <a:spcPct val="100000"/>
              </a:lnSpc>
              <a:spcBef>
                <a:spcPts val="1600"/>
              </a:spcBef>
              <a:spcAft>
                <a:spcPts val="1600"/>
              </a:spcAft>
              <a:buSzPts val="1800"/>
              <a:buNone/>
            </a:pPr>
            <a:endParaRPr b="1"/>
          </a:p>
        </p:txBody>
      </p:sp>
      <p:pic>
        <p:nvPicPr>
          <p:cNvPr id="121" name="Google Shape;121;p24"/>
          <p:cNvPicPr preferRelativeResize="0"/>
          <p:nvPr/>
        </p:nvPicPr>
        <p:blipFill rotWithShape="1">
          <a:blip r:embed="rId3">
            <a:alphaModFix/>
          </a:blip>
          <a:srcRect/>
          <a:stretch/>
        </p:blipFill>
        <p:spPr>
          <a:xfrm>
            <a:off x="2006400" y="0"/>
            <a:ext cx="5045826"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VDAB courses</a:t>
            </a:r>
            <a:endParaRPr/>
          </a:p>
        </p:txBody>
      </p:sp>
      <p:sp>
        <p:nvSpPr>
          <p:cNvPr id="127" name="Google Shape;127;p25"/>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Every VDAB training program is instructed in the Dutch language.</a:t>
            </a:r>
            <a:endParaRPr/>
          </a:p>
          <a:p>
            <a:pPr marL="457200" lvl="0" indent="-342900" algn="l" rtl="0">
              <a:lnSpc>
                <a:spcPct val="100000"/>
              </a:lnSpc>
              <a:spcBef>
                <a:spcPts val="1600"/>
              </a:spcBef>
              <a:spcAft>
                <a:spcPts val="0"/>
              </a:spcAft>
              <a:buSzPts val="1800"/>
              <a:buAutoNum type="arabicPeriod"/>
            </a:pPr>
            <a:r>
              <a:rPr lang="en-US"/>
              <a:t>Training programs designed for Foreign Speakers</a:t>
            </a:r>
            <a:endParaRPr/>
          </a:p>
          <a:p>
            <a:pPr marL="457200" lvl="0" indent="-342900" algn="l" rtl="0">
              <a:lnSpc>
                <a:spcPct val="100000"/>
              </a:lnSpc>
              <a:spcBef>
                <a:spcPts val="0"/>
              </a:spcBef>
              <a:spcAft>
                <a:spcPts val="0"/>
              </a:spcAft>
              <a:buSzPts val="1800"/>
              <a:buAutoNum type="arabicPeriod"/>
            </a:pPr>
            <a:r>
              <a:rPr lang="en-US"/>
              <a:t>Training programs for Dutch speakers with a high proficiency (minimum level 2.4)</a:t>
            </a:r>
            <a:endParaRPr/>
          </a:p>
          <a:p>
            <a:pPr marL="457200" lvl="0" indent="-342900" algn="l" rtl="0">
              <a:lnSpc>
                <a:spcPct val="100000"/>
              </a:lnSpc>
              <a:spcBef>
                <a:spcPts val="0"/>
              </a:spcBef>
              <a:spcAft>
                <a:spcPts val="0"/>
              </a:spcAft>
              <a:buSzPts val="1800"/>
              <a:buAutoNum type="arabicPeriod"/>
            </a:pPr>
            <a:r>
              <a:rPr lang="en-US"/>
              <a:t>IBO: Training on the job. Employer is obliged to hire you with a contract after the training program</a:t>
            </a:r>
            <a:endParaRPr/>
          </a:p>
          <a:p>
            <a:pPr marL="457200" lvl="0" indent="-342900" algn="l" rtl="0">
              <a:lnSpc>
                <a:spcPct val="100000"/>
              </a:lnSpc>
              <a:spcBef>
                <a:spcPts val="0"/>
              </a:spcBef>
              <a:spcAft>
                <a:spcPts val="0"/>
              </a:spcAft>
              <a:buSzPts val="1800"/>
              <a:buAutoNum type="arabicPeriod"/>
            </a:pPr>
            <a:r>
              <a:rPr lang="en-US"/>
              <a:t>BIO: Internship to see if job fits you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a:t>Different sectors</a:t>
            </a:r>
            <a:endParaRPr/>
          </a:p>
        </p:txBody>
      </p:sp>
      <p:pic>
        <p:nvPicPr>
          <p:cNvPr id="133" name="Google Shape;133;p26"/>
          <p:cNvPicPr preferRelativeResize="0"/>
          <p:nvPr/>
        </p:nvPicPr>
        <p:blipFill rotWithShape="1">
          <a:blip r:embed="rId3">
            <a:alphaModFix/>
          </a:blip>
          <a:srcRect/>
          <a:stretch/>
        </p:blipFill>
        <p:spPr>
          <a:xfrm>
            <a:off x="2039500" y="373150"/>
            <a:ext cx="6941075" cy="46435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77275" y="623275"/>
            <a:ext cx="1820700" cy="1352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Healthcare and education</a:t>
            </a:r>
            <a:endParaRPr/>
          </a:p>
        </p:txBody>
      </p:sp>
      <p:sp>
        <p:nvSpPr>
          <p:cNvPr id="139" name="Google Shape;139;p27"/>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Healthcare</a:t>
            </a:r>
            <a:endParaRPr/>
          </a:p>
          <a:p>
            <a:pPr marL="0" lvl="0" indent="0" algn="l" rtl="0">
              <a:lnSpc>
                <a:spcPct val="100000"/>
              </a:lnSpc>
              <a:spcBef>
                <a:spcPts val="1600"/>
              </a:spcBef>
              <a:spcAft>
                <a:spcPts val="0"/>
              </a:spcAft>
              <a:buSzPts val="1800"/>
              <a:buNone/>
            </a:pPr>
            <a:r>
              <a:rPr lang="en-US"/>
              <a:t>Why work in healthcare? </a:t>
            </a:r>
            <a:endParaRPr/>
          </a:p>
          <a:p>
            <a:pPr marL="457200" lvl="0" indent="-342900" algn="l" rtl="0">
              <a:lnSpc>
                <a:spcPct val="100000"/>
              </a:lnSpc>
              <a:spcBef>
                <a:spcPts val="1600"/>
              </a:spcBef>
              <a:spcAft>
                <a:spcPts val="0"/>
              </a:spcAft>
              <a:buSzPts val="1800"/>
              <a:buChar char="●"/>
            </a:pPr>
            <a:r>
              <a:rPr lang="en-US"/>
              <a:t>The region of Flanders has a shortage of qualified nurses and healthcare professionals (5380 open vacancies and only 942 unemployed skilled workers)</a:t>
            </a:r>
            <a:endParaRPr/>
          </a:p>
          <a:p>
            <a:pPr marL="457200" lvl="0" indent="-342900" algn="l" rtl="0">
              <a:lnSpc>
                <a:spcPct val="100000"/>
              </a:lnSpc>
              <a:spcBef>
                <a:spcPts val="0"/>
              </a:spcBef>
              <a:spcAft>
                <a:spcPts val="0"/>
              </a:spcAft>
              <a:buSzPts val="1800"/>
              <a:buChar char="●"/>
            </a:pPr>
            <a:r>
              <a:rPr lang="en-US"/>
              <a:t>A stable job that provides security</a:t>
            </a:r>
            <a:endParaRPr/>
          </a:p>
          <a:p>
            <a:pPr marL="457200" lvl="0" indent="-342900" algn="l" rtl="0">
              <a:lnSpc>
                <a:spcPct val="100000"/>
              </a:lnSpc>
              <a:spcBef>
                <a:spcPts val="0"/>
              </a:spcBef>
              <a:spcAft>
                <a:spcPts val="0"/>
              </a:spcAft>
              <a:buSzPts val="1800"/>
              <a:buChar char="●"/>
            </a:pPr>
            <a:r>
              <a:rPr lang="en-US"/>
              <a:t>Growth possibilities ( Employers are willing to invest in your studies to achieve a Graduate degree in Nursing)</a:t>
            </a:r>
            <a:endParaRPr/>
          </a:p>
          <a:p>
            <a:pPr marL="457200" lvl="0" indent="-342900" algn="l" rtl="0">
              <a:lnSpc>
                <a:spcPct val="100000"/>
              </a:lnSpc>
              <a:spcBef>
                <a:spcPts val="0"/>
              </a:spcBef>
              <a:spcAft>
                <a:spcPts val="0"/>
              </a:spcAft>
              <a:buSzPts val="1800"/>
              <a:buChar char="●"/>
            </a:pPr>
            <a:r>
              <a:rPr lang="en-US"/>
              <a:t>Working close to home. Retirement homes and hospitals have a shortage of staff in every region in Flanders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55200" y="623275"/>
            <a:ext cx="1842900" cy="1518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Healtcare trainingprograms for Foreign Speakers</a:t>
            </a:r>
            <a:endParaRPr/>
          </a:p>
        </p:txBody>
      </p:sp>
      <p:sp>
        <p:nvSpPr>
          <p:cNvPr id="145" name="Google Shape;145;p28"/>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Zorgned+ en Prior Education Social Profit for foreign speakers (VOSPA) Code 904306</a:t>
            </a:r>
            <a:endParaRPr b="1"/>
          </a:p>
          <a:p>
            <a:pPr marL="0" lvl="0" indent="0" algn="l" rtl="0">
              <a:lnSpc>
                <a:spcPct val="100000"/>
              </a:lnSpc>
              <a:spcBef>
                <a:spcPts val="1600"/>
              </a:spcBef>
              <a:spcAft>
                <a:spcPts val="1600"/>
              </a:spcAft>
              <a:buSzPts val="1800"/>
              <a:buNone/>
            </a:pPr>
            <a:endParaRPr b="1"/>
          </a:p>
        </p:txBody>
      </p:sp>
      <p:pic>
        <p:nvPicPr>
          <p:cNvPr id="146" name="Google Shape;146;p28"/>
          <p:cNvPicPr preferRelativeResize="0"/>
          <p:nvPr/>
        </p:nvPicPr>
        <p:blipFill rotWithShape="1">
          <a:blip r:embed="rId3">
            <a:alphaModFix/>
          </a:blip>
          <a:srcRect/>
          <a:stretch/>
        </p:blipFill>
        <p:spPr>
          <a:xfrm>
            <a:off x="3576200" y="1475575"/>
            <a:ext cx="3465775" cy="336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220750" y="623275"/>
            <a:ext cx="1721700" cy="1087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What is Zorgnet+?</a:t>
            </a:r>
            <a:endParaRPr/>
          </a:p>
        </p:txBody>
      </p:sp>
      <p:sp>
        <p:nvSpPr>
          <p:cNvPr id="152" name="Google Shape;152;p29"/>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400" b="1"/>
              <a:t>Zorgnet+</a:t>
            </a:r>
            <a:endParaRPr sz="2400" b="1"/>
          </a:p>
          <a:p>
            <a:pPr marL="457200" lvl="0" indent="-342900" algn="l" rtl="0">
              <a:lnSpc>
                <a:spcPct val="100000"/>
              </a:lnSpc>
              <a:spcBef>
                <a:spcPts val="1600"/>
              </a:spcBef>
              <a:spcAft>
                <a:spcPts val="0"/>
              </a:spcAft>
              <a:buSzPts val="1800"/>
              <a:buAutoNum type="arabicPeriod"/>
            </a:pPr>
            <a:r>
              <a:rPr lang="en-US"/>
              <a:t>Combination of learning Dutch specific for working as a care giver/care professional and learning theory and practice of healthcare</a:t>
            </a:r>
            <a:endParaRPr/>
          </a:p>
          <a:p>
            <a:pPr marL="457200" lvl="0" indent="-342900" algn="l" rtl="0">
              <a:lnSpc>
                <a:spcPct val="100000"/>
              </a:lnSpc>
              <a:spcBef>
                <a:spcPts val="0"/>
              </a:spcBef>
              <a:spcAft>
                <a:spcPts val="0"/>
              </a:spcAft>
              <a:buSzPts val="1800"/>
              <a:buAutoNum type="arabicPeriod"/>
            </a:pPr>
            <a:r>
              <a:rPr lang="en-US"/>
              <a:t>Obtaining a certificate and VISA number to work as a registered Caregiver/professional</a:t>
            </a:r>
            <a:endParaRPr/>
          </a:p>
          <a:p>
            <a:pPr marL="914400" lvl="0" indent="0" algn="l" rtl="0">
              <a:lnSpc>
                <a:spcPct val="100000"/>
              </a:lnSpc>
              <a:spcBef>
                <a:spcPts val="1600"/>
              </a:spcBef>
              <a:spcAft>
                <a:spcPts val="0"/>
              </a:spcAft>
              <a:buSzPts val="1800"/>
              <a:buNone/>
            </a:pPr>
            <a:endParaRPr/>
          </a:p>
          <a:p>
            <a:pPr marL="0" lvl="0" indent="0" algn="l" rtl="0">
              <a:lnSpc>
                <a:spcPct val="100000"/>
              </a:lnSpc>
              <a:spcBef>
                <a:spcPts val="1600"/>
              </a:spcBef>
              <a:spcAft>
                <a:spcPts val="160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220750" y="623275"/>
            <a:ext cx="1677300" cy="866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Zorgned+</a:t>
            </a:r>
            <a:endParaRPr/>
          </a:p>
        </p:txBody>
      </p:sp>
      <p:sp>
        <p:nvSpPr>
          <p:cNvPr id="158" name="Google Shape;158;p30"/>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Requirements to be enrolled for the course Zorgned+</a:t>
            </a:r>
            <a:endParaRPr/>
          </a:p>
          <a:p>
            <a:pPr marL="457200" lvl="0" indent="-342900" algn="l" rtl="0">
              <a:lnSpc>
                <a:spcPct val="100000"/>
              </a:lnSpc>
              <a:spcBef>
                <a:spcPts val="1600"/>
              </a:spcBef>
              <a:spcAft>
                <a:spcPts val="0"/>
              </a:spcAft>
              <a:buSzPts val="1800"/>
              <a:buAutoNum type="arabicPeriod"/>
            </a:pPr>
            <a:r>
              <a:rPr lang="en-US"/>
              <a:t>You are registered as a job seeker at VDAB, a foreign speaker and are currently learning Dutch</a:t>
            </a:r>
            <a:endParaRPr/>
          </a:p>
          <a:p>
            <a:pPr marL="457200" lvl="0" indent="-342900" algn="l" rtl="0">
              <a:lnSpc>
                <a:spcPct val="100000"/>
              </a:lnSpc>
              <a:spcBef>
                <a:spcPts val="0"/>
              </a:spcBef>
              <a:spcAft>
                <a:spcPts val="0"/>
              </a:spcAft>
              <a:buSzPts val="1800"/>
              <a:buAutoNum type="arabicPeriod"/>
            </a:pPr>
            <a:r>
              <a:rPr lang="en-US"/>
              <a:t>You have sufficient knowledge of the Dutch language (oral and written) to follow the course; entry level 2.1</a:t>
            </a:r>
            <a:endParaRPr/>
          </a:p>
          <a:p>
            <a:pPr marL="457200" lvl="0" indent="-342900" algn="l" rtl="0">
              <a:lnSpc>
                <a:spcPct val="100000"/>
              </a:lnSpc>
              <a:spcBef>
                <a:spcPts val="0"/>
              </a:spcBef>
              <a:spcAft>
                <a:spcPts val="0"/>
              </a:spcAft>
              <a:buSzPts val="1800"/>
              <a:buAutoNum type="arabicPeriod"/>
            </a:pPr>
            <a:r>
              <a:rPr lang="en-US"/>
              <a:t>You are at least 18 years old or will be in the year in which the course starts;</a:t>
            </a:r>
            <a:endParaRPr/>
          </a:p>
          <a:p>
            <a:pPr marL="457200" lvl="0" indent="-342900" algn="l" rtl="0">
              <a:lnSpc>
                <a:spcPct val="100000"/>
              </a:lnSpc>
              <a:spcBef>
                <a:spcPts val="0"/>
              </a:spcBef>
              <a:spcAft>
                <a:spcPts val="0"/>
              </a:spcAft>
              <a:buSzPts val="1800"/>
              <a:buAutoNum type="arabicPeriod"/>
            </a:pPr>
            <a:r>
              <a:rPr lang="en-US"/>
              <a:t>You are medically fit to follow the training and then to practice the profession. A medical examination is planned after registering for the training and the profession.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188050" y="713700"/>
            <a:ext cx="1603800" cy="906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Healthcare</a:t>
            </a:r>
            <a:endParaRPr/>
          </a:p>
        </p:txBody>
      </p:sp>
      <p:sp>
        <p:nvSpPr>
          <p:cNvPr id="164" name="Google Shape;164;p31"/>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400" b="1"/>
              <a:t>Prior Education Social Profit for foreign speakers (VOSPA)</a:t>
            </a:r>
            <a:endParaRPr sz="2400" b="1"/>
          </a:p>
          <a:p>
            <a:pPr marL="457200" lvl="0" indent="-342900" algn="l" rtl="0">
              <a:lnSpc>
                <a:spcPct val="100000"/>
              </a:lnSpc>
              <a:spcBef>
                <a:spcPts val="1600"/>
              </a:spcBef>
              <a:spcAft>
                <a:spcPts val="0"/>
              </a:spcAft>
              <a:buSzPts val="1800"/>
              <a:buChar char="●"/>
            </a:pPr>
            <a:r>
              <a:rPr lang="en-US"/>
              <a:t>Would you like to take care of other people? </a:t>
            </a:r>
            <a:endParaRPr/>
          </a:p>
          <a:p>
            <a:pPr marL="457200" lvl="0" indent="-342900" algn="l" rtl="0">
              <a:lnSpc>
                <a:spcPct val="100000"/>
              </a:lnSpc>
              <a:spcBef>
                <a:spcPts val="0"/>
              </a:spcBef>
              <a:spcAft>
                <a:spcPts val="0"/>
              </a:spcAft>
              <a:buSzPts val="1800"/>
              <a:buChar char="●"/>
            </a:pPr>
            <a:r>
              <a:rPr lang="en-US"/>
              <a:t>Would you like to work in the healthcare sector? </a:t>
            </a:r>
            <a:endParaRPr/>
          </a:p>
          <a:p>
            <a:pPr marL="457200" lvl="0" indent="-342900" algn="l" rtl="0">
              <a:lnSpc>
                <a:spcPct val="100000"/>
              </a:lnSpc>
              <a:spcBef>
                <a:spcPts val="0"/>
              </a:spcBef>
              <a:spcAft>
                <a:spcPts val="0"/>
              </a:spcAft>
              <a:buSzPts val="1800"/>
              <a:buChar char="●"/>
            </a:pPr>
            <a:r>
              <a:rPr lang="en-US"/>
              <a:t>And is your Dutch not yet strong enough to apply or study? </a:t>
            </a:r>
            <a:endParaRPr/>
          </a:p>
          <a:p>
            <a:pPr marL="457200" lvl="0" indent="-342900" algn="l" rtl="0">
              <a:lnSpc>
                <a:spcPct val="100000"/>
              </a:lnSpc>
              <a:spcBef>
                <a:spcPts val="0"/>
              </a:spcBef>
              <a:spcAft>
                <a:spcPts val="0"/>
              </a:spcAft>
              <a:buSzPts val="1800"/>
              <a:buChar char="●"/>
            </a:pPr>
            <a:r>
              <a:rPr lang="en-US"/>
              <a:t>Or are you still unsure which healthcare sector suits you? Then this training is for you!</a:t>
            </a:r>
            <a:endParaRPr/>
          </a:p>
          <a:p>
            <a:pPr marL="457200" lvl="0" indent="0" algn="l" rtl="0">
              <a:lnSpc>
                <a:spcPct val="100000"/>
              </a:lnSpc>
              <a:spcBef>
                <a:spcPts val="1600"/>
              </a:spcBef>
              <a:spcAft>
                <a:spcPts val="0"/>
              </a:spcAft>
              <a:buSzPts val="1800"/>
              <a:buNone/>
            </a:pPr>
            <a:endParaRPr b="1"/>
          </a:p>
          <a:p>
            <a:pPr marL="0" lvl="0" indent="0" algn="ctr" rtl="0">
              <a:lnSpc>
                <a:spcPct val="100000"/>
              </a:lnSpc>
              <a:spcBef>
                <a:spcPts val="1600"/>
              </a:spcBef>
              <a:spcAft>
                <a:spcPts val="0"/>
              </a:spcAft>
              <a:buSzPts val="1800"/>
              <a:buNone/>
            </a:pPr>
            <a:endParaRPr b="1"/>
          </a:p>
          <a:p>
            <a:pPr marL="0" lvl="0" indent="0" algn="l" rtl="0">
              <a:lnSpc>
                <a:spcPct val="100000"/>
              </a:lnSpc>
              <a:spcBef>
                <a:spcPts val="1600"/>
              </a:spcBef>
              <a:spcAft>
                <a:spcPts val="1600"/>
              </a:spcAft>
              <a:buSzPts val="1800"/>
              <a:buNone/>
            </a:pP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 Our Mission </a:t>
            </a:r>
            <a:endParaRPr/>
          </a:p>
        </p:txBody>
      </p:sp>
      <p:sp>
        <p:nvSpPr>
          <p:cNvPr id="59" name="Google Shape;59;p14"/>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a:p>
          <a:p>
            <a:pPr marL="457200" lvl="0" indent="-342900" algn="l" rtl="0">
              <a:lnSpc>
                <a:spcPct val="100000"/>
              </a:lnSpc>
              <a:spcBef>
                <a:spcPts val="1600"/>
              </a:spcBef>
              <a:spcAft>
                <a:spcPts val="0"/>
              </a:spcAft>
              <a:buSzPts val="1800"/>
              <a:buAutoNum type="arabicPeriod"/>
            </a:pPr>
            <a:r>
              <a:rPr lang="en-US"/>
              <a:t>We help *inhabitants of Flanders to develop their careers themselves. (To empower jobseekers)</a:t>
            </a:r>
            <a:endParaRPr/>
          </a:p>
          <a:p>
            <a:pPr marL="457200" lvl="0" indent="-342900" algn="l" rtl="0">
              <a:lnSpc>
                <a:spcPct val="100000"/>
              </a:lnSpc>
              <a:spcBef>
                <a:spcPts val="0"/>
              </a:spcBef>
              <a:spcAft>
                <a:spcPts val="0"/>
              </a:spcAft>
              <a:buSzPts val="1800"/>
              <a:buAutoNum type="arabicPeriod"/>
            </a:pPr>
            <a:r>
              <a:rPr lang="en-US"/>
              <a:t>As a director, we create the inspiring network for this.</a:t>
            </a:r>
            <a:endParaRPr/>
          </a:p>
          <a:p>
            <a:pPr marL="457200" lvl="0" indent="-342900" algn="l" rtl="0">
              <a:lnSpc>
                <a:spcPct val="100000"/>
              </a:lnSpc>
              <a:spcBef>
                <a:spcPts val="0"/>
              </a:spcBef>
              <a:spcAft>
                <a:spcPts val="0"/>
              </a:spcAft>
              <a:buSzPts val="1800"/>
              <a:buAutoNum type="arabicPeriod"/>
            </a:pPr>
            <a:r>
              <a:rPr lang="en-US"/>
              <a:t>As a service provider we encourage citizens to develop their talents and competencies to the maximum.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99350" y="623275"/>
            <a:ext cx="1798800" cy="2246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Prior Education Social Profit for foreign speakers (VOSPA)</a:t>
            </a:r>
            <a:endParaRPr/>
          </a:p>
          <a:p>
            <a:pPr marL="0" lvl="0" indent="0" algn="r" rtl="0">
              <a:lnSpc>
                <a:spcPct val="100000"/>
              </a:lnSpc>
              <a:spcBef>
                <a:spcPts val="0"/>
              </a:spcBef>
              <a:spcAft>
                <a:spcPts val="0"/>
              </a:spcAft>
              <a:buSzPts val="1800"/>
              <a:buNone/>
            </a:pPr>
            <a:endParaRPr/>
          </a:p>
        </p:txBody>
      </p:sp>
      <p:sp>
        <p:nvSpPr>
          <p:cNvPr id="170" name="Google Shape;170;p32"/>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800"/>
              <a:buNone/>
            </a:pPr>
            <a:r>
              <a:rPr lang="en-US" b="1"/>
              <a:t>What do you learn during this course?</a:t>
            </a:r>
            <a:endParaRPr b="1"/>
          </a:p>
          <a:p>
            <a:pPr marL="457200" lvl="0" indent="-342900" algn="l" rtl="0">
              <a:lnSpc>
                <a:spcPct val="100000"/>
              </a:lnSpc>
              <a:spcBef>
                <a:spcPts val="1600"/>
              </a:spcBef>
              <a:spcAft>
                <a:spcPts val="0"/>
              </a:spcAft>
              <a:buSzPts val="1800"/>
              <a:buChar char="●"/>
            </a:pPr>
            <a:r>
              <a:rPr lang="en-US"/>
              <a:t>Intensive Dutch course (Full-time) for 21 weeks</a:t>
            </a:r>
            <a:endParaRPr/>
          </a:p>
          <a:p>
            <a:pPr marL="457200" lvl="0" indent="-342900" algn="l" rtl="0">
              <a:lnSpc>
                <a:spcPct val="100000"/>
              </a:lnSpc>
              <a:spcBef>
                <a:spcPts val="0"/>
              </a:spcBef>
              <a:spcAft>
                <a:spcPts val="0"/>
              </a:spcAft>
              <a:buSzPts val="1800"/>
              <a:buChar char="●"/>
            </a:pPr>
            <a:r>
              <a:rPr lang="en-US"/>
              <a:t>You will learn vocabulary and master conversation skills that are focused on the healthcare-sector </a:t>
            </a:r>
            <a:endParaRPr/>
          </a:p>
          <a:p>
            <a:pPr marL="457200" lvl="0" indent="-342900" algn="l" rtl="0">
              <a:lnSpc>
                <a:spcPct val="100000"/>
              </a:lnSpc>
              <a:spcBef>
                <a:spcPts val="0"/>
              </a:spcBef>
              <a:spcAft>
                <a:spcPts val="0"/>
              </a:spcAft>
              <a:buSzPts val="1800"/>
              <a:buChar char="●"/>
            </a:pPr>
            <a:r>
              <a:rPr lang="en-US"/>
              <a:t>Specifically for the social sector (with an emphasis on nursing, care and caring)</a:t>
            </a:r>
            <a:endParaRPr/>
          </a:p>
          <a:p>
            <a:pPr marL="457200" lvl="0" indent="-342900" algn="l" rtl="0">
              <a:lnSpc>
                <a:spcPct val="100000"/>
              </a:lnSpc>
              <a:spcBef>
                <a:spcPts val="0"/>
              </a:spcBef>
              <a:spcAft>
                <a:spcPts val="0"/>
              </a:spcAft>
              <a:buSzPts val="1800"/>
              <a:buChar char="●"/>
            </a:pPr>
            <a:r>
              <a:rPr lang="en-US"/>
              <a:t>You receive personal guidance: discuss your personal growth and results;</a:t>
            </a:r>
            <a:endParaRPr/>
          </a:p>
          <a:p>
            <a:pPr marL="457200" lvl="0" indent="-342900" algn="l" rtl="0">
              <a:lnSpc>
                <a:spcPct val="100000"/>
              </a:lnSpc>
              <a:spcBef>
                <a:spcPts val="0"/>
              </a:spcBef>
              <a:spcAft>
                <a:spcPts val="0"/>
              </a:spcAft>
              <a:buSzPts val="1800"/>
              <a:buChar char="●"/>
            </a:pPr>
            <a:r>
              <a:rPr lang="en-US"/>
              <a:t>You learn to work on preconditions such as childcare, mobility, family organization, and so on; You will also receive lessons in communication and learning to study.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31850" y="623275"/>
            <a:ext cx="1566300" cy="2124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Prior Education Social Profit for foreign speakers (VOSPA)</a:t>
            </a:r>
            <a:endParaRPr/>
          </a:p>
          <a:p>
            <a:pPr marL="0" lvl="0" indent="0" algn="r" rtl="0">
              <a:lnSpc>
                <a:spcPct val="100000"/>
              </a:lnSpc>
              <a:spcBef>
                <a:spcPts val="0"/>
              </a:spcBef>
              <a:spcAft>
                <a:spcPts val="0"/>
              </a:spcAft>
              <a:buSzPts val="1800"/>
              <a:buNone/>
            </a:pPr>
            <a:endParaRPr/>
          </a:p>
        </p:txBody>
      </p:sp>
      <p:sp>
        <p:nvSpPr>
          <p:cNvPr id="176" name="Google Shape;176;p33"/>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a:t>After the training you dare to speak more Dutch, </a:t>
            </a:r>
            <a:endParaRPr/>
          </a:p>
          <a:p>
            <a:pPr marL="457200" lvl="0" indent="-342900" algn="l" rtl="0">
              <a:lnSpc>
                <a:spcPct val="100000"/>
              </a:lnSpc>
              <a:spcBef>
                <a:spcPts val="0"/>
              </a:spcBef>
              <a:spcAft>
                <a:spcPts val="0"/>
              </a:spcAft>
              <a:buSzPts val="1800"/>
              <a:buChar char="●"/>
            </a:pPr>
            <a:r>
              <a:rPr lang="en-US"/>
              <a:t>You know what working as a nurse, caregiver or care professional is</a:t>
            </a:r>
            <a:endParaRPr/>
          </a:p>
          <a:p>
            <a:pPr marL="457200" lvl="0" indent="-342900" algn="l" rtl="0">
              <a:lnSpc>
                <a:spcPct val="100000"/>
              </a:lnSpc>
              <a:spcBef>
                <a:spcPts val="0"/>
              </a:spcBef>
              <a:spcAft>
                <a:spcPts val="0"/>
              </a:spcAft>
              <a:buSzPts val="1800"/>
              <a:buChar char="●"/>
            </a:pPr>
            <a:r>
              <a:rPr lang="en-US"/>
              <a:t>You understand better how people communicate with each other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endParaRPr/>
          </a:p>
        </p:txBody>
      </p:sp>
      <p:sp>
        <p:nvSpPr>
          <p:cNvPr id="182" name="Google Shape;182;p34"/>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b="1"/>
              <a:t>Geïntegreerde bediende opleiding</a:t>
            </a:r>
            <a:endParaRPr b="1"/>
          </a:p>
          <a:p>
            <a:pPr marL="0" lvl="0" indent="0" algn="ctr" rtl="0">
              <a:lnSpc>
                <a:spcPct val="100000"/>
              </a:lnSpc>
              <a:spcBef>
                <a:spcPts val="1600"/>
              </a:spcBef>
              <a:spcAft>
                <a:spcPts val="0"/>
              </a:spcAft>
              <a:buSzPts val="1800"/>
              <a:buNone/>
            </a:pPr>
            <a:r>
              <a:rPr lang="en-US" b="1"/>
              <a:t>“ Integrated employee training course”</a:t>
            </a:r>
            <a:endParaRPr b="1"/>
          </a:p>
          <a:p>
            <a:pPr marL="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1600"/>
              </a:spcAft>
              <a:buSzPts val="1800"/>
              <a:buNone/>
            </a:pPr>
            <a:endParaRPr/>
          </a:p>
        </p:txBody>
      </p:sp>
      <p:pic>
        <p:nvPicPr>
          <p:cNvPr id="183" name="Google Shape;183;p34"/>
          <p:cNvPicPr preferRelativeResize="0"/>
          <p:nvPr/>
        </p:nvPicPr>
        <p:blipFill rotWithShape="1">
          <a:blip r:embed="rId3">
            <a:alphaModFix/>
          </a:blip>
          <a:srcRect/>
          <a:stretch/>
        </p:blipFill>
        <p:spPr>
          <a:xfrm>
            <a:off x="3012150" y="1762525"/>
            <a:ext cx="5205400" cy="2715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Business Support and ICT</a:t>
            </a:r>
            <a:endParaRPr/>
          </a:p>
        </p:txBody>
      </p:sp>
      <p:sp>
        <p:nvSpPr>
          <p:cNvPr id="189" name="Google Shape;189;p35"/>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 Integrated employee training course” Code 602300</a:t>
            </a:r>
            <a:endParaRPr b="1"/>
          </a:p>
          <a:p>
            <a:pPr marL="0" lvl="0" indent="0" algn="l" rtl="0">
              <a:lnSpc>
                <a:spcPct val="100000"/>
              </a:lnSpc>
              <a:spcBef>
                <a:spcPts val="1600"/>
              </a:spcBef>
              <a:spcAft>
                <a:spcPts val="0"/>
              </a:spcAft>
              <a:buSzPts val="1800"/>
              <a:buNone/>
            </a:pPr>
            <a:r>
              <a:rPr lang="en-US"/>
              <a:t>For who?</a:t>
            </a:r>
            <a:endParaRPr/>
          </a:p>
          <a:p>
            <a:pPr marL="457200" lvl="0" indent="-342900" algn="l" rtl="0">
              <a:lnSpc>
                <a:spcPct val="100000"/>
              </a:lnSpc>
              <a:spcBef>
                <a:spcPts val="1600"/>
              </a:spcBef>
              <a:spcAft>
                <a:spcPts val="0"/>
              </a:spcAft>
              <a:buSzPts val="1800"/>
              <a:buChar char="●"/>
            </a:pPr>
            <a:r>
              <a:rPr lang="en-US"/>
              <a:t>You are good at administration, you like to organize and you like to take initiative? Then the job of a clerk is something for you. </a:t>
            </a:r>
            <a:endParaRPr/>
          </a:p>
          <a:p>
            <a:pPr marL="457200" lvl="0" indent="-342900" algn="l" rtl="0">
              <a:lnSpc>
                <a:spcPct val="100000"/>
              </a:lnSpc>
              <a:spcBef>
                <a:spcPts val="0"/>
              </a:spcBef>
              <a:spcAft>
                <a:spcPts val="0"/>
              </a:spcAft>
              <a:buSzPts val="1800"/>
              <a:buChar char="●"/>
            </a:pPr>
            <a:r>
              <a:rPr lang="en-US"/>
              <a:t>As a clerk, you organize and manage the administration in a company. </a:t>
            </a:r>
            <a:endParaRPr/>
          </a:p>
          <a:p>
            <a:pPr marL="457200" lvl="0" indent="-342900" algn="l" rtl="0">
              <a:lnSpc>
                <a:spcPct val="100000"/>
              </a:lnSpc>
              <a:spcBef>
                <a:spcPts val="0"/>
              </a:spcBef>
              <a:spcAft>
                <a:spcPts val="0"/>
              </a:spcAft>
              <a:buSzPts val="1800"/>
              <a:buChar char="●"/>
            </a:pPr>
            <a:r>
              <a:rPr lang="en-US"/>
              <a:t>You also follow up internal files and customer files. </a:t>
            </a:r>
            <a:endParaRPr/>
          </a:p>
          <a:p>
            <a:pPr marL="457200" lvl="0" indent="-342900" algn="l" rtl="0">
              <a:lnSpc>
                <a:spcPct val="100000"/>
              </a:lnSpc>
              <a:spcBef>
                <a:spcPts val="0"/>
              </a:spcBef>
              <a:spcAft>
                <a:spcPts val="0"/>
              </a:spcAft>
              <a:buSzPts val="1800"/>
              <a:buChar char="●"/>
            </a:pPr>
            <a:r>
              <a:rPr lang="en-US"/>
              <a:t>During this training you learn the necessary administrative Dutch. </a:t>
            </a:r>
            <a:endParaRPr/>
          </a:p>
          <a:p>
            <a:pPr marL="457200" lvl="0" indent="-342900" algn="l" rtl="0">
              <a:lnSpc>
                <a:spcPct val="100000"/>
              </a:lnSpc>
              <a:spcBef>
                <a:spcPts val="0"/>
              </a:spcBef>
              <a:spcAft>
                <a:spcPts val="0"/>
              </a:spcAft>
              <a:buSzPts val="1800"/>
              <a:buChar char="●"/>
            </a:pPr>
            <a:r>
              <a:rPr lang="en-US"/>
              <a:t>The structure of a company, invoicing, purchase and sale of goods, in short, everything you need to find a job as an administrative employee.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143500" y="623275"/>
            <a:ext cx="1754700" cy="1440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Integrated </a:t>
            </a:r>
            <a:endParaRPr/>
          </a:p>
          <a:p>
            <a:pPr marL="0" lvl="0" indent="0" algn="r" rtl="0">
              <a:lnSpc>
                <a:spcPct val="100000"/>
              </a:lnSpc>
              <a:spcBef>
                <a:spcPts val="0"/>
              </a:spcBef>
              <a:spcAft>
                <a:spcPts val="0"/>
              </a:spcAft>
              <a:buSzPts val="1800"/>
              <a:buNone/>
            </a:pPr>
            <a:r>
              <a:rPr lang="en-US"/>
              <a:t>employee course</a:t>
            </a:r>
            <a:endParaRPr/>
          </a:p>
        </p:txBody>
      </p:sp>
      <p:sp>
        <p:nvSpPr>
          <p:cNvPr id="195" name="Google Shape;195;p36"/>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What you will be learning during this course: </a:t>
            </a:r>
            <a:endParaRPr/>
          </a:p>
          <a:p>
            <a:pPr marL="457200" lvl="0" indent="-342900" algn="l" rtl="0">
              <a:lnSpc>
                <a:spcPct val="100000"/>
              </a:lnSpc>
              <a:spcBef>
                <a:spcPts val="1600"/>
              </a:spcBef>
              <a:spcAft>
                <a:spcPts val="0"/>
              </a:spcAft>
              <a:buSzPts val="1800"/>
              <a:buChar char="●"/>
            </a:pPr>
            <a:r>
              <a:rPr lang="en-US"/>
              <a:t>Purchase and sale of goods;</a:t>
            </a:r>
            <a:endParaRPr/>
          </a:p>
          <a:p>
            <a:pPr marL="457200" lvl="0" indent="-342900" algn="l" rtl="0">
              <a:lnSpc>
                <a:spcPct val="100000"/>
              </a:lnSpc>
              <a:spcBef>
                <a:spcPts val="0"/>
              </a:spcBef>
              <a:spcAft>
                <a:spcPts val="0"/>
              </a:spcAft>
              <a:buSzPts val="1800"/>
              <a:buChar char="●"/>
            </a:pPr>
            <a:r>
              <a:rPr lang="en-US"/>
              <a:t>The operation of a warehouse;</a:t>
            </a:r>
            <a:endParaRPr/>
          </a:p>
          <a:p>
            <a:pPr marL="457200" lvl="0" indent="-342900" algn="l" rtl="0">
              <a:lnSpc>
                <a:spcPct val="100000"/>
              </a:lnSpc>
              <a:spcBef>
                <a:spcPts val="0"/>
              </a:spcBef>
              <a:spcAft>
                <a:spcPts val="0"/>
              </a:spcAft>
              <a:buSzPts val="1800"/>
              <a:buChar char="●"/>
            </a:pPr>
            <a:r>
              <a:rPr lang="en-US"/>
              <a:t>Invoicing;</a:t>
            </a:r>
            <a:endParaRPr/>
          </a:p>
          <a:p>
            <a:pPr marL="457200" lvl="0" indent="-342900" algn="l" rtl="0">
              <a:lnSpc>
                <a:spcPct val="100000"/>
              </a:lnSpc>
              <a:spcBef>
                <a:spcPts val="0"/>
              </a:spcBef>
              <a:spcAft>
                <a:spcPts val="0"/>
              </a:spcAft>
              <a:buSzPts val="1800"/>
              <a:buChar char="●"/>
            </a:pPr>
            <a:r>
              <a:rPr lang="en-US"/>
              <a:t>Dealing with customers;</a:t>
            </a:r>
            <a:endParaRPr/>
          </a:p>
          <a:p>
            <a:pPr marL="457200" lvl="0" indent="-342900" algn="l" rtl="0">
              <a:lnSpc>
                <a:spcPct val="100000"/>
              </a:lnSpc>
              <a:spcBef>
                <a:spcPts val="0"/>
              </a:spcBef>
              <a:spcAft>
                <a:spcPts val="0"/>
              </a:spcAft>
              <a:buSzPts val="1800"/>
              <a:buChar char="●"/>
            </a:pPr>
            <a:r>
              <a:rPr lang="en-US"/>
              <a:t>Communicate orally and in writing according to the job (Dutch, French, English);</a:t>
            </a:r>
            <a:endParaRPr/>
          </a:p>
          <a:p>
            <a:pPr marL="457200" lvl="0" indent="-342900" algn="l" rtl="0">
              <a:lnSpc>
                <a:spcPct val="100000"/>
              </a:lnSpc>
              <a:spcBef>
                <a:spcPts val="0"/>
              </a:spcBef>
              <a:spcAft>
                <a:spcPts val="0"/>
              </a:spcAft>
              <a:buSzPts val="1800"/>
              <a:buChar char="●"/>
            </a:pPr>
            <a:r>
              <a:rPr lang="en-US"/>
              <a:t>Working with office;</a:t>
            </a:r>
            <a:endParaRPr/>
          </a:p>
          <a:p>
            <a:pPr marL="457200" lvl="0" indent="-342900" algn="l" rtl="0">
              <a:lnSpc>
                <a:spcPct val="100000"/>
              </a:lnSpc>
              <a:spcBef>
                <a:spcPts val="0"/>
              </a:spcBef>
              <a:spcAft>
                <a:spcPts val="0"/>
              </a:spcAft>
              <a:buSzPts val="1800"/>
              <a:buChar char="●"/>
            </a:pPr>
            <a:r>
              <a:rPr lang="en-US"/>
              <a:t>Apply business administration (trade documents, ERP, invoicing);</a:t>
            </a:r>
            <a:endParaRPr/>
          </a:p>
          <a:p>
            <a:pPr marL="457200" lvl="0" indent="-342900" algn="l" rtl="0">
              <a:lnSpc>
                <a:spcPct val="100000"/>
              </a:lnSpc>
              <a:spcBef>
                <a:spcPts val="0"/>
              </a:spcBef>
              <a:spcAft>
                <a:spcPts val="0"/>
              </a:spcAft>
              <a:buSzPts val="1800"/>
              <a:buChar char="●"/>
            </a:pPr>
            <a:r>
              <a:rPr lang="en-US"/>
              <a:t>Customer-oriented attitudes and social skills.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143800" y="623275"/>
            <a:ext cx="1754400" cy="1372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Integrated </a:t>
            </a:r>
            <a:endParaRPr/>
          </a:p>
          <a:p>
            <a:pPr marL="0" lvl="0" indent="0" algn="r" rtl="0">
              <a:lnSpc>
                <a:spcPct val="100000"/>
              </a:lnSpc>
              <a:spcBef>
                <a:spcPts val="0"/>
              </a:spcBef>
              <a:spcAft>
                <a:spcPts val="0"/>
              </a:spcAft>
              <a:buSzPts val="1800"/>
              <a:buNone/>
            </a:pPr>
            <a:r>
              <a:rPr lang="en-US"/>
              <a:t>employee course</a:t>
            </a:r>
            <a:endParaRPr/>
          </a:p>
          <a:p>
            <a:pPr marL="0" lvl="0" indent="0" algn="r" rtl="0">
              <a:lnSpc>
                <a:spcPct val="100000"/>
              </a:lnSpc>
              <a:spcBef>
                <a:spcPts val="0"/>
              </a:spcBef>
              <a:spcAft>
                <a:spcPts val="0"/>
              </a:spcAft>
              <a:buSzPts val="1800"/>
              <a:buNone/>
            </a:pPr>
            <a:endParaRPr/>
          </a:p>
        </p:txBody>
      </p:sp>
      <p:sp>
        <p:nvSpPr>
          <p:cNvPr id="201" name="Google Shape;201;p37"/>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400" b="1"/>
              <a:t>How long does the training take?</a:t>
            </a:r>
            <a:endParaRPr sz="2400" b="1"/>
          </a:p>
          <a:p>
            <a:pPr marL="457200" lvl="0" indent="-342900" algn="l" rtl="0">
              <a:lnSpc>
                <a:spcPct val="100000"/>
              </a:lnSpc>
              <a:spcBef>
                <a:spcPts val="1600"/>
              </a:spcBef>
              <a:spcAft>
                <a:spcPts val="0"/>
              </a:spcAft>
              <a:buSzPts val="1800"/>
              <a:buChar char="●"/>
            </a:pPr>
            <a:r>
              <a:rPr lang="en-US"/>
              <a:t>The training consists of two parts. Part 1 lasts a maximum of 16 weeks (full-time), depending on your starting level and your pace. Part 2 takes a maximum of 20 weeks, depending on the modules you choose.</a:t>
            </a:r>
            <a:endParaRPr/>
          </a:p>
          <a:p>
            <a:pPr marL="457200" lvl="0" indent="-342900" algn="l" rtl="0">
              <a:lnSpc>
                <a:spcPct val="100000"/>
              </a:lnSpc>
              <a:spcBef>
                <a:spcPts val="0"/>
              </a:spcBef>
              <a:spcAft>
                <a:spcPts val="0"/>
              </a:spcAft>
              <a:buSzPts val="1800"/>
              <a:buChar char="●"/>
            </a:pPr>
            <a:r>
              <a:rPr lang="en-US"/>
              <a:t>You get a tailor-made program and you discuss that with the instructor. You work independently and follow an individual learning trajectory: you acquire knowledge online and you participate in workshops.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110625" y="623275"/>
            <a:ext cx="1787400" cy="1405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Integrated </a:t>
            </a:r>
            <a:endParaRPr/>
          </a:p>
          <a:p>
            <a:pPr marL="0" lvl="0" indent="0" algn="r" rtl="0">
              <a:lnSpc>
                <a:spcPct val="100000"/>
              </a:lnSpc>
              <a:spcBef>
                <a:spcPts val="0"/>
              </a:spcBef>
              <a:spcAft>
                <a:spcPts val="0"/>
              </a:spcAft>
              <a:buSzPts val="1800"/>
              <a:buNone/>
            </a:pPr>
            <a:r>
              <a:rPr lang="en-US"/>
              <a:t>employee course</a:t>
            </a:r>
            <a:endParaRPr/>
          </a:p>
          <a:p>
            <a:pPr marL="0" lvl="0" indent="0" algn="r" rtl="0">
              <a:lnSpc>
                <a:spcPct val="100000"/>
              </a:lnSpc>
              <a:spcBef>
                <a:spcPts val="0"/>
              </a:spcBef>
              <a:spcAft>
                <a:spcPts val="0"/>
              </a:spcAft>
              <a:buSzPts val="1800"/>
              <a:buNone/>
            </a:pPr>
            <a:endParaRPr/>
          </a:p>
        </p:txBody>
      </p:sp>
      <p:sp>
        <p:nvSpPr>
          <p:cNvPr id="207" name="Google Shape;207;p38"/>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1600"/>
              </a:spcBef>
              <a:spcAft>
                <a:spcPts val="0"/>
              </a:spcAft>
              <a:buSzPts val="1800"/>
              <a:buNone/>
            </a:pPr>
            <a:r>
              <a:rPr lang="en-US"/>
              <a:t>You can follow the course if you:</a:t>
            </a:r>
            <a:endParaRPr/>
          </a:p>
          <a:p>
            <a:pPr marL="457200" lvl="0" indent="-342900" algn="l" rtl="0">
              <a:lnSpc>
                <a:spcPct val="100000"/>
              </a:lnSpc>
              <a:spcBef>
                <a:spcPts val="1600"/>
              </a:spcBef>
              <a:spcAft>
                <a:spcPts val="0"/>
              </a:spcAft>
              <a:buSzPts val="1800"/>
              <a:buChar char="●"/>
            </a:pPr>
            <a:r>
              <a:rPr lang="en-US"/>
              <a:t>Are a registered job seeker at VDAB</a:t>
            </a:r>
            <a:endParaRPr/>
          </a:p>
          <a:p>
            <a:pPr marL="457200" lvl="0" indent="-342900" algn="l" rtl="0">
              <a:lnSpc>
                <a:spcPct val="100000"/>
              </a:lnSpc>
              <a:spcBef>
                <a:spcPts val="0"/>
              </a:spcBef>
              <a:spcAft>
                <a:spcPts val="0"/>
              </a:spcAft>
              <a:buSzPts val="1800"/>
              <a:buChar char="●"/>
            </a:pPr>
            <a:r>
              <a:rPr lang="en-US"/>
              <a:t>Have a minimum entry level A2 (RG 1.2)</a:t>
            </a:r>
            <a:endParaRPr/>
          </a:p>
          <a:p>
            <a:pPr marL="457200" lvl="0" indent="-342900" algn="l" rtl="0">
              <a:lnSpc>
                <a:spcPct val="100000"/>
              </a:lnSpc>
              <a:spcBef>
                <a:spcPts val="0"/>
              </a:spcBef>
              <a:spcAft>
                <a:spcPts val="0"/>
              </a:spcAft>
              <a:buSzPts val="1800"/>
              <a:buChar char="●"/>
            </a:pPr>
            <a:r>
              <a:rPr lang="en-US"/>
              <a:t>To pass a entry exam in Word, Excel and basics of French and English</a:t>
            </a:r>
            <a:endParaRPr/>
          </a:p>
          <a:p>
            <a:pPr marL="457200" lvl="0" indent="-342900" algn="l" rtl="0">
              <a:lnSpc>
                <a:spcPct val="100000"/>
              </a:lnSpc>
              <a:spcBef>
                <a:spcPts val="0"/>
              </a:spcBef>
              <a:spcAft>
                <a:spcPts val="0"/>
              </a:spcAft>
              <a:buSzPts val="1800"/>
              <a:buChar char="●"/>
            </a:pPr>
            <a:r>
              <a:rPr lang="en-US"/>
              <a:t>Previous experience in Administration or degree in Administration from your country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endParaRPr/>
          </a:p>
        </p:txBody>
      </p:sp>
      <p:sp>
        <p:nvSpPr>
          <p:cNvPr id="213" name="Google Shape;213;p39"/>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SzPts val="1800"/>
              <a:buNone/>
            </a:pPr>
            <a:r>
              <a:rPr lang="en-US" sz="2400" b="1"/>
              <a:t>Dutch for Sales+ training program Sales Assistant or Branch holder</a:t>
            </a:r>
            <a:endParaRPr sz="2400" b="1"/>
          </a:p>
        </p:txBody>
      </p:sp>
      <p:pic>
        <p:nvPicPr>
          <p:cNvPr id="214" name="Google Shape;214;p39"/>
          <p:cNvPicPr preferRelativeResize="0"/>
          <p:nvPr/>
        </p:nvPicPr>
        <p:blipFill rotWithShape="1">
          <a:blip r:embed="rId3">
            <a:alphaModFix/>
          </a:blip>
          <a:srcRect/>
          <a:stretch/>
        </p:blipFill>
        <p:spPr>
          <a:xfrm>
            <a:off x="2322125" y="1464325"/>
            <a:ext cx="6096000" cy="3429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Dutch for sales </a:t>
            </a:r>
            <a:endParaRPr/>
          </a:p>
        </p:txBody>
      </p:sp>
      <p:sp>
        <p:nvSpPr>
          <p:cNvPr id="220" name="Google Shape;220;p40"/>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What you will be learning in this course?</a:t>
            </a:r>
            <a:endParaRPr b="1"/>
          </a:p>
          <a:p>
            <a:pPr marL="0" lvl="0" indent="0" algn="l" rtl="0">
              <a:lnSpc>
                <a:spcPct val="100000"/>
              </a:lnSpc>
              <a:spcBef>
                <a:spcPts val="1600"/>
              </a:spcBef>
              <a:spcAft>
                <a:spcPts val="0"/>
              </a:spcAft>
              <a:buSzPts val="1800"/>
              <a:buNone/>
            </a:pPr>
            <a:r>
              <a:rPr lang="en-US" b="1"/>
              <a:t>Dutch for Sales (Code 950854)</a:t>
            </a:r>
            <a:endParaRPr b="1"/>
          </a:p>
          <a:p>
            <a:pPr marL="457200" lvl="0" indent="-342900" algn="l" rtl="0">
              <a:lnSpc>
                <a:spcPct val="100000"/>
              </a:lnSpc>
              <a:spcBef>
                <a:spcPts val="1600"/>
              </a:spcBef>
              <a:spcAft>
                <a:spcPts val="0"/>
              </a:spcAft>
              <a:buSzPts val="1800"/>
              <a:buChar char="●"/>
            </a:pPr>
            <a:r>
              <a:rPr lang="en-US"/>
              <a:t>In this course you learn the Dutch that you need to work as a store clerk or fashion seller. </a:t>
            </a:r>
            <a:endParaRPr/>
          </a:p>
          <a:p>
            <a:pPr marL="457200" lvl="0" indent="-342900" algn="l" rtl="0">
              <a:lnSpc>
                <a:spcPct val="100000"/>
              </a:lnSpc>
              <a:spcBef>
                <a:spcPts val="0"/>
              </a:spcBef>
              <a:spcAft>
                <a:spcPts val="0"/>
              </a:spcAft>
              <a:buSzPts val="1800"/>
              <a:buChar char="●"/>
            </a:pPr>
            <a:r>
              <a:rPr lang="en-US"/>
              <a:t>You learn how to listen to instructions, answer questions from a customer, hold a conversation at the cash register, etc.</a:t>
            </a:r>
            <a:endParaRPr/>
          </a:p>
          <a:p>
            <a:pPr marL="457200" lvl="0" indent="-342900" algn="l" rtl="0">
              <a:lnSpc>
                <a:spcPct val="100000"/>
              </a:lnSpc>
              <a:spcBef>
                <a:spcPts val="0"/>
              </a:spcBef>
              <a:spcAft>
                <a:spcPts val="0"/>
              </a:spcAft>
              <a:buSzPts val="1800"/>
              <a:buChar char="●"/>
            </a:pPr>
            <a:r>
              <a:rPr lang="en-US"/>
              <a:t>In addition, you also learn how to apply and work on your pronunciation of Dutch.</a:t>
            </a:r>
            <a:endParaRPr/>
          </a:p>
          <a:p>
            <a:pPr marL="457200" lvl="0" indent="-228600" algn="l" rtl="0">
              <a:lnSpc>
                <a:spcPct val="100000"/>
              </a:lnSpc>
              <a:spcBef>
                <a:spcPts val="0"/>
              </a:spcBef>
              <a:spcAft>
                <a:spcPts val="0"/>
              </a:spcAft>
              <a:buSzPts val="1800"/>
              <a:buNone/>
            </a:pPr>
            <a:endParaRPr/>
          </a:p>
          <a:p>
            <a:pPr marL="457200" lvl="0" indent="0" algn="l" rtl="0">
              <a:lnSpc>
                <a:spcPct val="100000"/>
              </a:lnSpc>
              <a:spcBef>
                <a:spcPts val="1600"/>
              </a:spcBef>
              <a:spcAft>
                <a:spcPts val="0"/>
              </a:spcAft>
              <a:buSzPts val="1800"/>
              <a:buNone/>
            </a:pPr>
            <a:endParaRPr/>
          </a:p>
          <a:p>
            <a:pPr marL="457200" lvl="0" indent="0" algn="l" rtl="0">
              <a:lnSpc>
                <a:spcPct val="100000"/>
              </a:lnSpc>
              <a:spcBef>
                <a:spcPts val="1600"/>
              </a:spcBef>
              <a:spcAft>
                <a:spcPts val="0"/>
              </a:spcAft>
              <a:buSzPts val="1800"/>
              <a:buNone/>
            </a:pPr>
            <a:endParaRPr/>
          </a:p>
          <a:p>
            <a:pPr marL="0" lvl="0" indent="0" algn="l" rtl="0">
              <a:lnSpc>
                <a:spcPct val="100000"/>
              </a:lnSpc>
              <a:spcBef>
                <a:spcPts val="1600"/>
              </a:spcBef>
              <a:spcAft>
                <a:spcPts val="1600"/>
              </a:spcAft>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Shop assistent</a:t>
            </a:r>
            <a:endParaRPr/>
          </a:p>
        </p:txBody>
      </p:sp>
      <p:sp>
        <p:nvSpPr>
          <p:cNvPr id="226" name="Google Shape;226;p41"/>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Shop assistant</a:t>
            </a:r>
            <a:endParaRPr b="1">
              <a:solidFill>
                <a:schemeClr val="dk1"/>
              </a:solidFill>
            </a:endParaRPr>
          </a:p>
          <a:p>
            <a:pPr marL="457200" lvl="0" indent="-342900" algn="l" rtl="0">
              <a:lnSpc>
                <a:spcPct val="100000"/>
              </a:lnSpc>
              <a:spcBef>
                <a:spcPts val="1600"/>
              </a:spcBef>
              <a:spcAft>
                <a:spcPts val="0"/>
              </a:spcAft>
              <a:buClr>
                <a:schemeClr val="dk1"/>
              </a:buClr>
              <a:buSzPts val="1800"/>
              <a:buChar char="●"/>
            </a:pPr>
            <a:r>
              <a:rPr lang="en-US">
                <a:solidFill>
                  <a:schemeClr val="dk1"/>
                </a:solidFill>
              </a:rPr>
              <a:t>Selling techniques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Giving customer advice and how customer-friendly are</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Supplement racks / products correctly</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Inventory management</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Working with the cash register</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Dealing with various payment methods;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Theft prevention</a:t>
            </a:r>
            <a:endParaRPr>
              <a:solidFill>
                <a:schemeClr val="dk1"/>
              </a:solidFill>
            </a:endParaRPr>
          </a:p>
          <a:p>
            <a:pPr marL="457200" lvl="0" indent="0" algn="l" rtl="0">
              <a:lnSpc>
                <a:spcPct val="100000"/>
              </a:lnSpc>
              <a:spcBef>
                <a:spcPts val="1600"/>
              </a:spcBef>
              <a:spcAft>
                <a:spcPts val="1600"/>
              </a:spcAft>
              <a:buSzPts val="1800"/>
              <a:buNone/>
            </a:pPr>
            <a:endParaRPr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Target Audience</a:t>
            </a:r>
            <a:endParaRPr/>
          </a:p>
        </p:txBody>
      </p:sp>
      <p:sp>
        <p:nvSpPr>
          <p:cNvPr id="65" name="Google Shape;65;p15"/>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*inhabitants of Flanders: </a:t>
            </a:r>
            <a:endParaRPr/>
          </a:p>
          <a:p>
            <a:pPr marL="457200" lvl="0" indent="-342900" algn="l" rtl="0">
              <a:lnSpc>
                <a:spcPct val="100000"/>
              </a:lnSpc>
              <a:spcBef>
                <a:spcPts val="1600"/>
              </a:spcBef>
              <a:spcAft>
                <a:spcPts val="0"/>
              </a:spcAft>
              <a:buSzPts val="1800"/>
              <a:buChar char="●"/>
            </a:pPr>
            <a:r>
              <a:rPr lang="en-US"/>
              <a:t>Flemish Citizen</a:t>
            </a:r>
            <a:endParaRPr/>
          </a:p>
          <a:p>
            <a:pPr marL="457200" lvl="0" indent="-342900" algn="l" rtl="0">
              <a:lnSpc>
                <a:spcPct val="100000"/>
              </a:lnSpc>
              <a:spcBef>
                <a:spcPts val="0"/>
              </a:spcBef>
              <a:spcAft>
                <a:spcPts val="0"/>
              </a:spcAft>
              <a:buSzPts val="1800"/>
              <a:buChar char="●"/>
            </a:pPr>
            <a:r>
              <a:rPr lang="en-US"/>
              <a:t>Immigrant &amp; Asylum seeker</a:t>
            </a:r>
            <a:endParaRPr/>
          </a:p>
          <a:p>
            <a:pPr marL="457200" lvl="0" indent="-342900" algn="l" rtl="0">
              <a:lnSpc>
                <a:spcPct val="100000"/>
              </a:lnSpc>
              <a:spcBef>
                <a:spcPts val="0"/>
              </a:spcBef>
              <a:spcAft>
                <a:spcPts val="0"/>
              </a:spcAft>
              <a:buSzPts val="1800"/>
              <a:buChar char="●"/>
            </a:pPr>
            <a:r>
              <a:rPr lang="en-US"/>
              <a:t>Recognised Refugee </a:t>
            </a:r>
            <a:endParaRPr/>
          </a:p>
          <a:p>
            <a:pPr marL="457200" lvl="0" indent="-342900" algn="l" rtl="0">
              <a:lnSpc>
                <a:spcPct val="100000"/>
              </a:lnSpc>
              <a:spcBef>
                <a:spcPts val="0"/>
              </a:spcBef>
              <a:spcAft>
                <a:spcPts val="0"/>
              </a:spcAft>
              <a:buSzPts val="1800"/>
              <a:buChar char="●"/>
            </a:pPr>
            <a:r>
              <a:rPr lang="en-US"/>
              <a:t>Students</a:t>
            </a:r>
            <a:endParaRPr/>
          </a:p>
          <a:p>
            <a:pPr marL="0" lvl="0" indent="0" algn="l" rtl="0">
              <a:lnSpc>
                <a:spcPct val="100000"/>
              </a:lnSpc>
              <a:spcBef>
                <a:spcPts val="1600"/>
              </a:spcBef>
              <a:spcAft>
                <a:spcPts val="1600"/>
              </a:spcAft>
              <a:buSzPts val="1800"/>
              <a:buNone/>
            </a:pPr>
            <a:r>
              <a:rPr lang="en-US">
                <a:solidFill>
                  <a:srgbClr val="FF0000"/>
                </a:solidFill>
              </a:rPr>
              <a:t>Jobseekers who live outside of Flanders (Brussels or Walloon region) can not register. They can follow a training program of VDAB if Actiris or Forem gives them a document of interregional mobility.</a:t>
            </a:r>
            <a:endParaRPr>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Branch holder/manager</a:t>
            </a:r>
            <a:endParaRPr/>
          </a:p>
        </p:txBody>
      </p:sp>
      <p:sp>
        <p:nvSpPr>
          <p:cNvPr id="232" name="Google Shape;232;p42"/>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Branch holder/manager (Code 505301)</a:t>
            </a:r>
            <a:endParaRPr/>
          </a:p>
          <a:p>
            <a:pPr marL="0" lvl="0" indent="0" algn="l" rtl="0">
              <a:lnSpc>
                <a:spcPct val="100000"/>
              </a:lnSpc>
              <a:spcBef>
                <a:spcPts val="0"/>
              </a:spcBef>
              <a:spcAft>
                <a:spcPts val="0"/>
              </a:spcAft>
              <a:buSzPts val="1800"/>
              <a:buNone/>
            </a:pPr>
            <a:endParaRPr b="1"/>
          </a:p>
          <a:p>
            <a:pPr marL="457200" lvl="0" indent="-342900" algn="l" rtl="0">
              <a:lnSpc>
                <a:spcPct val="100000"/>
              </a:lnSpc>
              <a:spcBef>
                <a:spcPts val="0"/>
              </a:spcBef>
              <a:spcAft>
                <a:spcPts val="0"/>
              </a:spcAft>
              <a:buSzPts val="1800"/>
              <a:buChar char="●"/>
            </a:pPr>
            <a:r>
              <a:rPr lang="en-US">
                <a:solidFill>
                  <a:schemeClr val="dk1"/>
                </a:solidFill>
              </a:rPr>
              <a:t>Apply merchandising techniques;</a:t>
            </a:r>
            <a:endParaRPr>
              <a:solidFill>
                <a:schemeClr val="dk1"/>
              </a:solidFill>
            </a:endParaRPr>
          </a:p>
          <a:p>
            <a:pPr marL="457200" lvl="0" indent="-342900" algn="l" rtl="0">
              <a:lnSpc>
                <a:spcPct val="100000"/>
              </a:lnSpc>
              <a:spcBef>
                <a:spcPts val="0"/>
              </a:spcBef>
              <a:spcAft>
                <a:spcPts val="0"/>
              </a:spcAft>
              <a:buSzPts val="1800"/>
              <a:buChar char="●"/>
            </a:pPr>
            <a:r>
              <a:rPr lang="en-US">
                <a:solidFill>
                  <a:schemeClr val="dk1"/>
                </a:solidFill>
              </a:rPr>
              <a:t>Theft prevention;</a:t>
            </a:r>
            <a:endParaRPr>
              <a:solidFill>
                <a:schemeClr val="dk1"/>
              </a:solidFill>
            </a:endParaRPr>
          </a:p>
          <a:p>
            <a:pPr marL="457200" lvl="0" indent="-342900" algn="l" rtl="0">
              <a:lnSpc>
                <a:spcPct val="100000"/>
              </a:lnSpc>
              <a:spcBef>
                <a:spcPts val="0"/>
              </a:spcBef>
              <a:spcAft>
                <a:spcPts val="0"/>
              </a:spcAft>
              <a:buSzPts val="1800"/>
              <a:buChar char="●"/>
            </a:pPr>
            <a:r>
              <a:rPr lang="en-US">
                <a:solidFill>
                  <a:schemeClr val="dk1"/>
                </a:solidFill>
              </a:rPr>
              <a:t>Inventory management and distribution;</a:t>
            </a:r>
            <a:endParaRPr>
              <a:solidFill>
                <a:schemeClr val="dk1"/>
              </a:solidFill>
            </a:endParaRPr>
          </a:p>
          <a:p>
            <a:pPr marL="457200" lvl="0" indent="-342900" algn="l" rtl="0">
              <a:lnSpc>
                <a:spcPct val="100000"/>
              </a:lnSpc>
              <a:spcBef>
                <a:spcPts val="0"/>
              </a:spcBef>
              <a:spcAft>
                <a:spcPts val="0"/>
              </a:spcAft>
              <a:buSzPts val="1800"/>
              <a:buChar char="●"/>
            </a:pPr>
            <a:r>
              <a:rPr lang="en-US">
                <a:solidFill>
                  <a:schemeClr val="dk1"/>
                </a:solidFill>
              </a:rPr>
              <a:t>Replenishment techniques;</a:t>
            </a:r>
            <a:endParaRPr>
              <a:solidFill>
                <a:schemeClr val="dk1"/>
              </a:solidFill>
            </a:endParaRPr>
          </a:p>
          <a:p>
            <a:pPr marL="457200" lvl="0" indent="-342900" algn="l" rtl="0">
              <a:lnSpc>
                <a:spcPct val="100000"/>
              </a:lnSpc>
              <a:spcBef>
                <a:spcPts val="0"/>
              </a:spcBef>
              <a:spcAft>
                <a:spcPts val="0"/>
              </a:spcAft>
              <a:buSzPts val="1800"/>
              <a:buChar char="●"/>
            </a:pPr>
            <a:r>
              <a:rPr lang="en-US">
                <a:solidFill>
                  <a:schemeClr val="dk1"/>
                </a:solidFill>
              </a:rPr>
              <a:t>Lead and manage a team;</a:t>
            </a:r>
            <a:endParaRPr>
              <a:solidFill>
                <a:schemeClr val="dk1"/>
              </a:solidFill>
            </a:endParaRPr>
          </a:p>
          <a:p>
            <a:pPr marL="457200" lvl="0" indent="-342900" algn="l" rtl="0">
              <a:lnSpc>
                <a:spcPct val="100000"/>
              </a:lnSpc>
              <a:spcBef>
                <a:spcPts val="0"/>
              </a:spcBef>
              <a:spcAft>
                <a:spcPts val="0"/>
              </a:spcAft>
              <a:buSzPts val="1800"/>
              <a:buChar char="●"/>
            </a:pPr>
            <a:r>
              <a:rPr lang="en-US">
                <a:solidFill>
                  <a:schemeClr val="dk1"/>
                </a:solidFill>
              </a:rPr>
              <a:t>Prepare and organize a work schedule;</a:t>
            </a:r>
            <a:endParaRPr>
              <a:solidFill>
                <a:schemeClr val="dk1"/>
              </a:solidFill>
            </a:endParaRPr>
          </a:p>
          <a:p>
            <a:pPr marL="457200" lvl="0" indent="-342900" algn="l" rtl="0">
              <a:lnSpc>
                <a:spcPct val="100000"/>
              </a:lnSpc>
              <a:spcBef>
                <a:spcPts val="0"/>
              </a:spcBef>
              <a:spcAft>
                <a:spcPts val="0"/>
              </a:spcAft>
              <a:buSzPts val="1800"/>
              <a:buChar char="●"/>
            </a:pPr>
            <a:r>
              <a:rPr lang="en-US">
                <a:solidFill>
                  <a:schemeClr val="dk1"/>
                </a:solidFill>
              </a:rPr>
              <a:t>Insight into financial management, pricing and VAT</a:t>
            </a:r>
            <a:endParaRPr>
              <a:solidFill>
                <a:srgbClr val="222222"/>
              </a:solidFill>
              <a:latin typeface="Arial"/>
              <a:ea typeface="Arial"/>
              <a:cs typeface="Arial"/>
              <a:sym typeface="Arial"/>
            </a:endParaRPr>
          </a:p>
          <a:p>
            <a:pPr marL="45720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1600"/>
              </a:spcAft>
              <a:buSzPts val="1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endParaRPr/>
          </a:p>
        </p:txBody>
      </p:sp>
      <p:sp>
        <p:nvSpPr>
          <p:cNvPr id="238" name="Google Shape;238;p43"/>
          <p:cNvSpPr txBox="1">
            <a:spLocks noGrp="1"/>
          </p:cNvSpPr>
          <p:nvPr>
            <p:ph type="body" idx="1"/>
          </p:nvPr>
        </p:nvSpPr>
        <p:spPr>
          <a:xfrm>
            <a:off x="2333200"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Prior education software developer for foreign speakers (Code 750406)</a:t>
            </a:r>
            <a:endParaRPr b="1"/>
          </a:p>
          <a:p>
            <a:pPr marL="0" lvl="0" indent="0" algn="l" rtl="0">
              <a:lnSpc>
                <a:spcPct val="100000"/>
              </a:lnSpc>
              <a:spcBef>
                <a:spcPts val="1600"/>
              </a:spcBef>
              <a:spcAft>
                <a:spcPts val="1600"/>
              </a:spcAft>
              <a:buSzPts val="1800"/>
              <a:buNone/>
            </a:pPr>
            <a:endParaRPr b="1"/>
          </a:p>
        </p:txBody>
      </p:sp>
      <p:pic>
        <p:nvPicPr>
          <p:cNvPr id="239" name="Google Shape;239;p43"/>
          <p:cNvPicPr preferRelativeResize="0"/>
          <p:nvPr/>
        </p:nvPicPr>
        <p:blipFill rotWithShape="1">
          <a:blip r:embed="rId3">
            <a:alphaModFix/>
          </a:blip>
          <a:srcRect/>
          <a:stretch/>
        </p:blipFill>
        <p:spPr>
          <a:xfrm>
            <a:off x="2467050" y="1418200"/>
            <a:ext cx="5366849" cy="3580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a:spLocks noGrp="1"/>
          </p:cNvSpPr>
          <p:nvPr>
            <p:ph type="title"/>
          </p:nvPr>
        </p:nvSpPr>
        <p:spPr>
          <a:xfrm>
            <a:off x="497875" y="623275"/>
            <a:ext cx="140025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Prior education software developer for foreign speakers</a:t>
            </a:r>
            <a:endParaRPr/>
          </a:p>
        </p:txBody>
      </p:sp>
      <p:sp>
        <p:nvSpPr>
          <p:cNvPr id="245" name="Google Shape;245;p44"/>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For who?</a:t>
            </a:r>
            <a:endParaRPr b="1"/>
          </a:p>
          <a:p>
            <a:pPr marL="457200" lvl="0" indent="-342900" algn="l" rtl="0">
              <a:lnSpc>
                <a:spcPct val="100000"/>
              </a:lnSpc>
              <a:spcBef>
                <a:spcPts val="1600"/>
              </a:spcBef>
              <a:spcAft>
                <a:spcPts val="0"/>
              </a:spcAft>
              <a:buSzPts val="1800"/>
              <a:buChar char="●"/>
            </a:pPr>
            <a:r>
              <a:rPr lang="en-US"/>
              <a:t>Always wanted to know what programming means? Then why not follow basic training to see if it is for you! In this course you test your knowledge, capacities and attitudes against the requirements that are set in practice. If there is a programmer in you, you can then start your finality course: .NET, Java or PHP and make it your profession.</a:t>
            </a:r>
            <a:endParaRPr/>
          </a:p>
          <a:p>
            <a:pPr marL="0" lvl="0" indent="0" algn="l" rtl="0">
              <a:lnSpc>
                <a:spcPct val="100000"/>
              </a:lnSpc>
              <a:spcBef>
                <a:spcPts val="1600"/>
              </a:spcBef>
              <a:spcAft>
                <a:spcPts val="0"/>
              </a:spcAft>
              <a:buSzPts val="1800"/>
              <a:buNone/>
            </a:pPr>
            <a:r>
              <a:rPr lang="en-US" b="1"/>
              <a:t>For how long ?</a:t>
            </a:r>
            <a:endParaRPr b="1"/>
          </a:p>
          <a:p>
            <a:pPr marL="457200" lvl="0" indent="-342900" algn="l" rtl="0">
              <a:lnSpc>
                <a:spcPct val="100000"/>
              </a:lnSpc>
              <a:spcBef>
                <a:spcPts val="1600"/>
              </a:spcBef>
              <a:spcAft>
                <a:spcPts val="0"/>
              </a:spcAft>
              <a:buSzPts val="1800"/>
              <a:buChar char="●"/>
            </a:pPr>
            <a:r>
              <a:rPr lang="en-US"/>
              <a:t>6 months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657225" y="623275"/>
            <a:ext cx="12409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n-US"/>
              <a:t>Prior education software developer for foreign speakers</a:t>
            </a:r>
            <a:endParaRPr/>
          </a:p>
        </p:txBody>
      </p:sp>
      <p:sp>
        <p:nvSpPr>
          <p:cNvPr id="251" name="Google Shape;251;p45"/>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800"/>
              <a:buNone/>
            </a:pPr>
            <a:r>
              <a:rPr lang="en-US" b="1"/>
              <a:t>Requirements:</a:t>
            </a:r>
            <a:endParaRPr b="1"/>
          </a:p>
          <a:p>
            <a:pPr marL="457200" lvl="0" indent="-342900" algn="l" rtl="0">
              <a:lnSpc>
                <a:spcPct val="100000"/>
              </a:lnSpc>
              <a:spcBef>
                <a:spcPts val="1600"/>
              </a:spcBef>
              <a:spcAft>
                <a:spcPts val="0"/>
              </a:spcAft>
              <a:buSzPts val="1800"/>
              <a:buChar char="●"/>
            </a:pPr>
            <a:r>
              <a:rPr lang="en-US"/>
              <a:t>To have experience with computers and their applications;</a:t>
            </a:r>
            <a:endParaRPr/>
          </a:p>
          <a:p>
            <a:pPr marL="457200" lvl="0" indent="-342900" algn="l" rtl="0">
              <a:lnSpc>
                <a:spcPct val="100000"/>
              </a:lnSpc>
              <a:spcBef>
                <a:spcPts val="0"/>
              </a:spcBef>
              <a:spcAft>
                <a:spcPts val="0"/>
              </a:spcAft>
              <a:buSzPts val="1800"/>
              <a:buChar char="●"/>
            </a:pPr>
            <a:r>
              <a:rPr lang="en-US"/>
              <a:t>To have sufficient knowledge of English to read and understand a technical text;</a:t>
            </a:r>
            <a:endParaRPr/>
          </a:p>
          <a:p>
            <a:pPr marL="457200" lvl="0" indent="-342900" algn="l" rtl="0">
              <a:lnSpc>
                <a:spcPct val="100000"/>
              </a:lnSpc>
              <a:spcBef>
                <a:spcPts val="0"/>
              </a:spcBef>
              <a:spcAft>
                <a:spcPts val="0"/>
              </a:spcAft>
              <a:buSzPts val="1800"/>
              <a:buChar char="●"/>
            </a:pPr>
            <a:r>
              <a:rPr lang="en-US"/>
              <a:t>Competence and thinking level of secondary education (can also be demonstrated by professional experience);</a:t>
            </a:r>
            <a:endParaRPr/>
          </a:p>
          <a:p>
            <a:pPr marL="457200" lvl="0" indent="-342900" algn="l" rtl="0">
              <a:lnSpc>
                <a:spcPct val="100000"/>
              </a:lnSpc>
              <a:spcBef>
                <a:spcPts val="0"/>
              </a:spcBef>
              <a:spcAft>
                <a:spcPts val="0"/>
              </a:spcAft>
              <a:buSzPts val="1800"/>
              <a:buChar char="●"/>
            </a:pPr>
            <a:r>
              <a:rPr lang="en-US"/>
              <a:t>Learning ability, have analytical skills, being able to work independently and collaborate.</a:t>
            </a:r>
            <a:endParaRPr/>
          </a:p>
          <a:p>
            <a:pPr marL="457200" lvl="0" indent="-342900" algn="l" rtl="0">
              <a:lnSpc>
                <a:spcPct val="100000"/>
              </a:lnSpc>
              <a:spcBef>
                <a:spcPts val="0"/>
              </a:spcBef>
              <a:spcAft>
                <a:spcPts val="0"/>
              </a:spcAft>
              <a:buSzPts val="1800"/>
              <a:buChar char="●"/>
            </a:pPr>
            <a:r>
              <a:rPr lang="en-US"/>
              <a:t>A basic knowledge of programming is a huge advantage.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400" b="1"/>
              <a:t>Kitchen Aid (Code 403600)</a:t>
            </a:r>
            <a:endParaRPr sz="2400" b="1"/>
          </a:p>
          <a:p>
            <a:pPr marL="0" lvl="0" indent="0" algn="ctr" rtl="0">
              <a:lnSpc>
                <a:spcPct val="100000"/>
              </a:lnSpc>
              <a:spcBef>
                <a:spcPts val="1600"/>
              </a:spcBef>
              <a:spcAft>
                <a:spcPts val="1600"/>
              </a:spcAft>
              <a:buSzPts val="1800"/>
              <a:buNone/>
            </a:pPr>
            <a:endParaRPr sz="2400"/>
          </a:p>
        </p:txBody>
      </p:sp>
      <p:pic>
        <p:nvPicPr>
          <p:cNvPr id="257" name="Google Shape;257;p46"/>
          <p:cNvPicPr preferRelativeResize="0"/>
          <p:nvPr/>
        </p:nvPicPr>
        <p:blipFill rotWithShape="1">
          <a:blip r:embed="rId3">
            <a:alphaModFix/>
          </a:blip>
          <a:srcRect/>
          <a:stretch/>
        </p:blipFill>
        <p:spPr>
          <a:xfrm>
            <a:off x="2572650" y="1320575"/>
            <a:ext cx="5568474" cy="37123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7"/>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Kitchen Aid</a:t>
            </a:r>
            <a:endParaRPr/>
          </a:p>
        </p:txBody>
      </p:sp>
      <p:sp>
        <p:nvSpPr>
          <p:cNvPr id="263" name="Google Shape;263;p47"/>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For Who?</a:t>
            </a:r>
            <a:endParaRPr b="1"/>
          </a:p>
          <a:p>
            <a:pPr marL="457200" lvl="0" indent="-342900" algn="l" rtl="0">
              <a:lnSpc>
                <a:spcPct val="100000"/>
              </a:lnSpc>
              <a:spcBef>
                <a:spcPts val="1600"/>
              </a:spcBef>
              <a:spcAft>
                <a:spcPts val="0"/>
              </a:spcAft>
              <a:buSzPts val="1800"/>
              <a:buChar char="●"/>
            </a:pPr>
            <a:r>
              <a:rPr lang="en-US"/>
              <a:t>Would you like to work in the kitchen, but do you lack the necessary knowledge or experience? </a:t>
            </a:r>
            <a:endParaRPr/>
          </a:p>
          <a:p>
            <a:pPr marL="457200" lvl="0" indent="-342900" algn="l" rtl="0">
              <a:lnSpc>
                <a:spcPct val="100000"/>
              </a:lnSpc>
              <a:spcBef>
                <a:spcPts val="0"/>
              </a:spcBef>
              <a:spcAft>
                <a:spcPts val="0"/>
              </a:spcAft>
              <a:buSzPts val="1800"/>
              <a:buChar char="●"/>
            </a:pPr>
            <a:r>
              <a:rPr lang="en-US"/>
              <a:t>Are you flexible and motivated to learn something? Then the practice-oriented Kitchen Assistant course is for you. </a:t>
            </a:r>
            <a:endParaRPr/>
          </a:p>
          <a:p>
            <a:pPr marL="457200" lvl="0" indent="-342900" algn="l" rtl="0">
              <a:lnSpc>
                <a:spcPct val="100000"/>
              </a:lnSpc>
              <a:spcBef>
                <a:spcPts val="0"/>
              </a:spcBef>
              <a:spcAft>
                <a:spcPts val="0"/>
              </a:spcAft>
              <a:buSzPts val="1800"/>
              <a:buChar char="●"/>
            </a:pPr>
            <a:r>
              <a:rPr lang="en-US"/>
              <a:t>In 10 weeks you will learn the basics of working in a kitchen. A short internship is possible during the course. </a:t>
            </a:r>
            <a:endParaRPr/>
          </a:p>
          <a:p>
            <a:pPr marL="457200" lvl="0" indent="-342900" algn="l" rtl="0">
              <a:lnSpc>
                <a:spcPct val="100000"/>
              </a:lnSpc>
              <a:spcBef>
                <a:spcPts val="0"/>
              </a:spcBef>
              <a:spcAft>
                <a:spcPts val="0"/>
              </a:spcAft>
              <a:buSzPts val="1800"/>
              <a:buChar char="●"/>
            </a:pPr>
            <a:r>
              <a:rPr lang="en-US"/>
              <a:t>After the training you do an internship of 4 weeks in a professional kitchen. This way you get professional experience.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a:spLocks noGrp="1"/>
          </p:cNvSpPr>
          <p:nvPr>
            <p:ph type="title"/>
          </p:nvPr>
        </p:nvSpPr>
        <p:spPr>
          <a:xfrm>
            <a:off x="497875" y="623275"/>
            <a:ext cx="140025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Kitchen Aid</a:t>
            </a:r>
            <a:endParaRPr/>
          </a:p>
        </p:txBody>
      </p:sp>
      <p:sp>
        <p:nvSpPr>
          <p:cNvPr id="269" name="Google Shape;269;p48"/>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solidFill>
                  <a:srgbClr val="222222"/>
                </a:solidFill>
                <a:latin typeface="Calibri"/>
                <a:ea typeface="Calibri"/>
                <a:cs typeface="Calibri"/>
                <a:sym typeface="Calibri"/>
              </a:rPr>
              <a:t>What are you learning?</a:t>
            </a:r>
            <a:endParaRPr b="1">
              <a:solidFill>
                <a:srgbClr val="222222"/>
              </a:solidFill>
              <a:latin typeface="Calibri"/>
              <a:ea typeface="Calibri"/>
              <a:cs typeface="Calibri"/>
              <a:sym typeface="Calibri"/>
            </a:endParaRPr>
          </a:p>
          <a:p>
            <a:pPr marL="457200" lvl="0" indent="-342900" algn="l" rtl="0">
              <a:lnSpc>
                <a:spcPct val="100000"/>
              </a:lnSpc>
              <a:spcBef>
                <a:spcPts val="1600"/>
              </a:spcBef>
              <a:spcAft>
                <a:spcPts val="0"/>
              </a:spcAft>
              <a:buSzPts val="1800"/>
              <a:buChar char="●"/>
            </a:pPr>
            <a:r>
              <a:rPr lang="en-US">
                <a:solidFill>
                  <a:srgbClr val="222222"/>
                </a:solidFill>
                <a:latin typeface="Calibri"/>
                <a:ea typeface="Calibri"/>
                <a:cs typeface="Calibri"/>
                <a:sym typeface="Calibri"/>
              </a:rPr>
              <a:t>Hygiene rules;</a:t>
            </a:r>
            <a:endParaRPr>
              <a:solidFill>
                <a:srgbClr val="222222"/>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US">
                <a:solidFill>
                  <a:srgbClr val="222222"/>
                </a:solidFill>
                <a:latin typeface="Calibri"/>
                <a:ea typeface="Calibri"/>
                <a:cs typeface="Calibri"/>
                <a:sym typeface="Calibri"/>
              </a:rPr>
              <a:t>Cutting techniques;</a:t>
            </a:r>
            <a:endParaRPr>
              <a:solidFill>
                <a:srgbClr val="222222"/>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US">
                <a:solidFill>
                  <a:srgbClr val="222222"/>
                </a:solidFill>
                <a:latin typeface="Calibri"/>
                <a:ea typeface="Calibri"/>
                <a:cs typeface="Calibri"/>
                <a:sym typeface="Calibri"/>
              </a:rPr>
              <a:t>Basic preparations and cooking techniques;</a:t>
            </a:r>
            <a:endParaRPr>
              <a:solidFill>
                <a:srgbClr val="222222"/>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US">
                <a:solidFill>
                  <a:srgbClr val="222222"/>
                </a:solidFill>
                <a:latin typeface="Calibri"/>
                <a:ea typeface="Calibri"/>
                <a:cs typeface="Calibri"/>
                <a:sym typeface="Calibri"/>
              </a:rPr>
              <a:t>collaborate with others;</a:t>
            </a:r>
            <a:endParaRPr>
              <a:solidFill>
                <a:srgbClr val="222222"/>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US">
                <a:solidFill>
                  <a:srgbClr val="222222"/>
                </a:solidFill>
                <a:latin typeface="Calibri"/>
                <a:ea typeface="Calibri"/>
                <a:cs typeface="Calibri"/>
                <a:sym typeface="Calibri"/>
              </a:rPr>
              <a:t>Prepare salads, snacks and soups;</a:t>
            </a:r>
            <a:endParaRPr>
              <a:solidFill>
                <a:srgbClr val="222222"/>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US">
                <a:solidFill>
                  <a:srgbClr val="222222"/>
                </a:solidFill>
                <a:latin typeface="Calibri"/>
                <a:ea typeface="Calibri"/>
                <a:cs typeface="Calibri"/>
                <a:sym typeface="Calibri"/>
              </a:rPr>
              <a:t>Make potato and pasta preparations;</a:t>
            </a:r>
            <a:endParaRPr>
              <a:solidFill>
                <a:srgbClr val="222222"/>
              </a:solidFill>
              <a:latin typeface="Calibri"/>
              <a:ea typeface="Calibri"/>
              <a:cs typeface="Calibri"/>
              <a:sym typeface="Calibri"/>
            </a:endParaRPr>
          </a:p>
          <a:p>
            <a:pPr marL="457200" marR="38100" lvl="0" indent="-342900" algn="l" rtl="0">
              <a:lnSpc>
                <a:spcPct val="128571"/>
              </a:lnSpc>
              <a:spcBef>
                <a:spcPts val="0"/>
              </a:spcBef>
              <a:spcAft>
                <a:spcPts val="0"/>
              </a:spcAft>
              <a:buSzPts val="1800"/>
              <a:buChar char="●"/>
            </a:pPr>
            <a:r>
              <a:rPr lang="en-US">
                <a:solidFill>
                  <a:srgbClr val="222222"/>
                </a:solidFill>
                <a:latin typeface="Calibri"/>
                <a:ea typeface="Calibri"/>
                <a:cs typeface="Calibri"/>
                <a:sym typeface="Calibri"/>
              </a:rPr>
              <a:t>Initiation cold, warm kitchen and desserts.</a:t>
            </a:r>
            <a:endParaRPr>
              <a:solidFill>
                <a:srgbClr val="222222"/>
              </a:solidFill>
              <a:latin typeface="Calibri"/>
              <a:ea typeface="Calibri"/>
              <a:cs typeface="Calibri"/>
              <a:sym typeface="Calibri"/>
            </a:endParaRPr>
          </a:p>
          <a:p>
            <a:pPr marL="457200" lvl="0" indent="0" algn="l" rtl="0">
              <a:lnSpc>
                <a:spcPct val="100000"/>
              </a:lnSpc>
              <a:spcBef>
                <a:spcPts val="0"/>
              </a:spcBef>
              <a:spcAft>
                <a:spcPts val="1600"/>
              </a:spcAft>
              <a:buSzPts val="18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400" b="1"/>
              <a:t>Hogerop /Higher-Up (Code 950837)</a:t>
            </a:r>
            <a:endParaRPr sz="2400" b="1"/>
          </a:p>
          <a:p>
            <a:pPr marL="0" lvl="0" indent="0" algn="ctr" rtl="0">
              <a:lnSpc>
                <a:spcPct val="100000"/>
              </a:lnSpc>
              <a:spcBef>
                <a:spcPts val="1600"/>
              </a:spcBef>
              <a:spcAft>
                <a:spcPts val="1600"/>
              </a:spcAft>
              <a:buSzPts val="1800"/>
              <a:buNone/>
            </a:pPr>
            <a:endParaRPr sz="2400" b="1"/>
          </a:p>
        </p:txBody>
      </p:sp>
      <p:pic>
        <p:nvPicPr>
          <p:cNvPr id="275" name="Google Shape;275;p49"/>
          <p:cNvPicPr preferRelativeResize="0"/>
          <p:nvPr/>
        </p:nvPicPr>
        <p:blipFill rotWithShape="1">
          <a:blip r:embed="rId3">
            <a:alphaModFix/>
          </a:blip>
          <a:srcRect/>
          <a:stretch/>
        </p:blipFill>
        <p:spPr>
          <a:xfrm>
            <a:off x="2367750" y="1360550"/>
            <a:ext cx="6005651" cy="35064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Hogerop</a:t>
            </a:r>
            <a:endParaRPr/>
          </a:p>
        </p:txBody>
      </p:sp>
      <p:sp>
        <p:nvSpPr>
          <p:cNvPr id="281" name="Google Shape;281;p50"/>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What is Hogerop?</a:t>
            </a:r>
            <a:endParaRPr b="1"/>
          </a:p>
          <a:p>
            <a:pPr marL="0" lvl="0" indent="0" algn="l" rtl="0">
              <a:lnSpc>
                <a:spcPct val="100000"/>
              </a:lnSpc>
              <a:spcBef>
                <a:spcPts val="1600"/>
              </a:spcBef>
              <a:spcAft>
                <a:spcPts val="0"/>
              </a:spcAft>
              <a:buSzPts val="1800"/>
              <a:buNone/>
            </a:pPr>
            <a:r>
              <a:rPr lang="en-US"/>
              <a:t>Professional Dutch and job application training for highly educated foreigners (minimum Bachelor Degree)</a:t>
            </a:r>
            <a:endParaRPr/>
          </a:p>
          <a:p>
            <a:pPr marL="0" lvl="0" indent="0" algn="l" rtl="0">
              <a:lnSpc>
                <a:spcPct val="100000"/>
              </a:lnSpc>
              <a:spcBef>
                <a:spcPts val="1600"/>
              </a:spcBef>
              <a:spcAft>
                <a:spcPts val="1600"/>
              </a:spcAft>
              <a:buClr>
                <a:schemeClr val="dk1"/>
              </a:buClr>
              <a:buSzPts val="1100"/>
              <a:buFont typeface="Arial"/>
              <a:buNone/>
            </a:pPr>
            <a:r>
              <a:rPr lang="en-US"/>
              <a:t>For </a:t>
            </a:r>
            <a:r>
              <a:rPr lang="en-US">
                <a:solidFill>
                  <a:schemeClr val="dk1"/>
                </a:solidFill>
              </a:rPr>
              <a:t>10 weeks you will be intensively guided to find a job at your level. Our training includes group lessons, workshops and there is room for individual guidance. We will fine-tune your CV, improve your cover letters and practice the interviews. We look for suitable vacancies together with you and we perform a thorough vacancy and job analysis. You learn to present yourself professionally via your elevator pitch, also on the basis of a video message.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Hogerop</a:t>
            </a:r>
            <a:endParaRPr/>
          </a:p>
        </p:txBody>
      </p:sp>
      <p:sp>
        <p:nvSpPr>
          <p:cNvPr id="287" name="Google Shape;287;p51"/>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We work intensively with your LinkedIn profile: learn to network and search for vacancies. You follow workshops on: 'talents, competencies, job scope, corporate cultures and networks’. </a:t>
            </a:r>
            <a:endParaRPr/>
          </a:p>
          <a:p>
            <a:pPr marL="0" lvl="0" indent="0" algn="l" rtl="0">
              <a:lnSpc>
                <a:spcPct val="100000"/>
              </a:lnSpc>
              <a:spcBef>
                <a:spcPts val="1600"/>
              </a:spcBef>
              <a:spcAft>
                <a:spcPts val="0"/>
              </a:spcAft>
              <a:buSzPts val="1800"/>
              <a:buNone/>
            </a:pPr>
            <a:endParaRPr/>
          </a:p>
          <a:p>
            <a:pPr marL="0" lvl="0" indent="0" algn="l" rtl="0">
              <a:lnSpc>
                <a:spcPct val="100000"/>
              </a:lnSpc>
              <a:spcBef>
                <a:spcPts val="1600"/>
              </a:spcBef>
              <a:spcAft>
                <a:spcPts val="1600"/>
              </a:spcAft>
              <a:buSzPts val="1800"/>
              <a:buNone/>
            </a:pPr>
            <a:r>
              <a:rPr lang="en-US"/>
              <a:t>You learn how to use the telephone, send emails, participate in a meeting and give a presentation. During the training you will work intensively on your professional Dutch. You will be immersed in a language bath and learn to write and speak form correctly.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Our mission</a:t>
            </a:r>
            <a:endParaRPr/>
          </a:p>
        </p:txBody>
      </p:sp>
      <p:sp>
        <p:nvSpPr>
          <p:cNvPr id="71" name="Google Shape;71;p16"/>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With a view </a:t>
            </a:r>
            <a:r>
              <a:rPr lang="en-US"/>
              <a:t>of</a:t>
            </a:r>
            <a:r>
              <a:rPr lang="en-US">
                <a:solidFill>
                  <a:schemeClr val="dk1"/>
                </a:solidFill>
              </a:rPr>
              <a:t> lifelong and sustainable integration into the labor market of job seekers and employees.</a:t>
            </a:r>
            <a:endParaRPr>
              <a:solidFill>
                <a:schemeClr val="dk1"/>
              </a:solidFill>
            </a:endParaRPr>
          </a:p>
          <a:p>
            <a:pPr marL="457200" lvl="0" indent="-342900" algn="l" rtl="0">
              <a:lnSpc>
                <a:spcPct val="100000"/>
              </a:lnSpc>
              <a:spcBef>
                <a:spcPts val="1600"/>
              </a:spcBef>
              <a:spcAft>
                <a:spcPts val="0"/>
              </a:spcAft>
              <a:buClr>
                <a:schemeClr val="dk1"/>
              </a:buClr>
              <a:buSzPts val="1800"/>
              <a:buChar char="●"/>
            </a:pPr>
            <a:r>
              <a:rPr lang="en-US">
                <a:solidFill>
                  <a:schemeClr val="dk1"/>
                </a:solidFill>
              </a:rPr>
              <a:t>Your job of today is not necessarily your job of tomorrow</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Invest in your future!</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Integration through employment</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Interregional mobility</a:t>
            </a:r>
            <a:endParaRPr>
              <a:solidFill>
                <a:schemeClr val="dk1"/>
              </a:solidFill>
            </a:endParaRPr>
          </a:p>
          <a:p>
            <a:pPr marL="457200" lvl="0" indent="0" algn="l" rtl="0">
              <a:lnSpc>
                <a:spcPct val="100000"/>
              </a:lnSpc>
              <a:spcBef>
                <a:spcPts val="1600"/>
              </a:spcBef>
              <a:spcAft>
                <a:spcPts val="0"/>
              </a:spcAft>
              <a:buSzPts val="1800"/>
              <a:buNone/>
            </a:pPr>
            <a:endParaRPr>
              <a:solidFill>
                <a:schemeClr val="dk1"/>
              </a:solidFill>
            </a:endParaRPr>
          </a:p>
          <a:p>
            <a:pPr marL="0" lvl="0" indent="0" algn="l" rtl="0">
              <a:lnSpc>
                <a:spcPct val="100000"/>
              </a:lnSpc>
              <a:spcBef>
                <a:spcPts val="1600"/>
              </a:spcBef>
              <a:spcAft>
                <a:spcPts val="0"/>
              </a:spcAft>
              <a:buSzPts val="1800"/>
              <a:buNone/>
            </a:pPr>
            <a:endParaRPr>
              <a:solidFill>
                <a:schemeClr val="dk1"/>
              </a:solidFill>
            </a:endParaRPr>
          </a:p>
          <a:p>
            <a:pPr marL="0" lvl="0" indent="0" algn="l" rtl="0">
              <a:lnSpc>
                <a:spcPct val="100000"/>
              </a:lnSpc>
              <a:spcBef>
                <a:spcPts val="1600"/>
              </a:spcBef>
              <a:spcAft>
                <a:spcPts val="1600"/>
              </a:spcAft>
              <a:buSzPts val="1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Hogerop</a:t>
            </a:r>
            <a:endParaRPr/>
          </a:p>
        </p:txBody>
      </p:sp>
      <p:sp>
        <p:nvSpPr>
          <p:cNvPr id="293" name="Google Shape;293;p52"/>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For whom?</a:t>
            </a:r>
            <a:endParaRPr/>
          </a:p>
          <a:p>
            <a:pPr marL="457200" lvl="0" indent="-342900" algn="l" rtl="0">
              <a:lnSpc>
                <a:spcPct val="100000"/>
              </a:lnSpc>
              <a:spcBef>
                <a:spcPts val="1600"/>
              </a:spcBef>
              <a:spcAft>
                <a:spcPts val="0"/>
              </a:spcAft>
              <a:buSzPts val="1800"/>
              <a:buChar char="●"/>
            </a:pPr>
            <a:r>
              <a:rPr lang="en-US"/>
              <a:t>Foreign Speakers with a Bachelors, Masters, ManaMa, PhD degree</a:t>
            </a:r>
            <a:endParaRPr/>
          </a:p>
          <a:p>
            <a:pPr marL="457200" lvl="0" indent="-342900" algn="l" rtl="0">
              <a:lnSpc>
                <a:spcPct val="100000"/>
              </a:lnSpc>
              <a:spcBef>
                <a:spcPts val="0"/>
              </a:spcBef>
              <a:spcAft>
                <a:spcPts val="0"/>
              </a:spcAft>
              <a:buSzPts val="1800"/>
              <a:buChar char="●"/>
            </a:pPr>
            <a:r>
              <a:rPr lang="en-US"/>
              <a:t>Apply with your diploma, within your expertise</a:t>
            </a:r>
            <a:endParaRPr/>
          </a:p>
          <a:p>
            <a:pPr marL="457200" lvl="0" indent="-342900" algn="l" rtl="0">
              <a:lnSpc>
                <a:spcPct val="100000"/>
              </a:lnSpc>
              <a:spcBef>
                <a:spcPts val="0"/>
              </a:spcBef>
              <a:spcAft>
                <a:spcPts val="0"/>
              </a:spcAft>
              <a:buSzPts val="1800"/>
              <a:buChar char="●"/>
            </a:pPr>
            <a:r>
              <a:rPr lang="en-US"/>
              <a:t>You have a realistic job target</a:t>
            </a:r>
            <a:endParaRPr/>
          </a:p>
          <a:p>
            <a:pPr marL="457200" lvl="0" indent="-342900" algn="l" rtl="0">
              <a:lnSpc>
                <a:spcPct val="100000"/>
              </a:lnSpc>
              <a:spcBef>
                <a:spcPts val="0"/>
              </a:spcBef>
              <a:spcAft>
                <a:spcPts val="0"/>
              </a:spcAft>
              <a:buSzPts val="1800"/>
              <a:buChar char="●"/>
            </a:pPr>
            <a:r>
              <a:rPr lang="en-US"/>
              <a:t>For IT and laboratory technicians: minimum level Dutch 2.1</a:t>
            </a:r>
            <a:endParaRPr/>
          </a:p>
          <a:p>
            <a:pPr marL="457200" lvl="0" indent="-342900" algn="l" rtl="0">
              <a:lnSpc>
                <a:spcPct val="100000"/>
              </a:lnSpc>
              <a:spcBef>
                <a:spcPts val="0"/>
              </a:spcBef>
              <a:spcAft>
                <a:spcPts val="0"/>
              </a:spcAft>
              <a:buSzPts val="1800"/>
              <a:buChar char="●"/>
            </a:pPr>
            <a:r>
              <a:rPr lang="en-US"/>
              <a:t>For the other sectors: from level 2.2 / 2.3</a:t>
            </a:r>
            <a:endParaRPr/>
          </a:p>
          <a:p>
            <a:pPr marL="457200" lvl="0" indent="-342900" algn="l" rtl="0">
              <a:lnSpc>
                <a:spcPct val="100000"/>
              </a:lnSpc>
              <a:spcBef>
                <a:spcPts val="0"/>
              </a:spcBef>
              <a:spcAft>
                <a:spcPts val="0"/>
              </a:spcAft>
              <a:buSzPts val="1800"/>
              <a:buChar char="●"/>
            </a:pPr>
            <a:r>
              <a:rPr lang="en-US"/>
              <a:t>Foreign speakers willing to apply in Dutch</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3"/>
          <p:cNvSpPr txBox="1">
            <a:spLocks noGrp="1"/>
          </p:cNvSpPr>
          <p:nvPr>
            <p:ph type="title"/>
          </p:nvPr>
        </p:nvSpPr>
        <p:spPr>
          <a:xfrm>
            <a:off x="825925" y="623275"/>
            <a:ext cx="1072200" cy="266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a:p>
        </p:txBody>
      </p:sp>
      <p:sp>
        <p:nvSpPr>
          <p:cNvPr id="299" name="Google Shape;299;p53"/>
          <p:cNvSpPr txBox="1">
            <a:spLocks noGrp="1"/>
          </p:cNvSpPr>
          <p:nvPr>
            <p:ph type="body" idx="1"/>
          </p:nvPr>
        </p:nvSpPr>
        <p:spPr>
          <a:xfrm>
            <a:off x="2322125" y="623275"/>
            <a:ext cx="6324000" cy="30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to register for a VDAB course?</a:t>
            </a:r>
            <a:endParaRPr/>
          </a:p>
          <a:p>
            <a:pPr marL="0" lvl="0" indent="0" algn="l" rtl="0">
              <a:spcBef>
                <a:spcPts val="0"/>
              </a:spcBef>
              <a:spcAft>
                <a:spcPts val="0"/>
              </a:spcAft>
              <a:buNone/>
            </a:pPr>
            <a:endParaRPr/>
          </a:p>
          <a:p>
            <a:pPr marL="457200" lvl="0" indent="-342900" algn="l" rtl="0">
              <a:spcBef>
                <a:spcPts val="0"/>
              </a:spcBef>
              <a:spcAft>
                <a:spcPts val="0"/>
              </a:spcAft>
              <a:buSzPts val="1800"/>
              <a:buAutoNum type="arabicPeriod"/>
            </a:pPr>
            <a:r>
              <a:rPr lang="en-US"/>
              <a:t>Go to our website : </a:t>
            </a:r>
            <a:r>
              <a:rPr lang="en-US" u="sng">
                <a:solidFill>
                  <a:schemeClr val="accent5"/>
                </a:solidFill>
                <a:hlinkClick r:id="rId3"/>
              </a:rPr>
              <a:t>https://www.vdab.be/opleidingen</a:t>
            </a:r>
            <a:endParaRPr/>
          </a:p>
          <a:p>
            <a:pPr marL="457200" lvl="0" indent="-342900" algn="l" rtl="0">
              <a:spcBef>
                <a:spcPts val="0"/>
              </a:spcBef>
              <a:spcAft>
                <a:spcPts val="0"/>
              </a:spcAft>
              <a:buSzPts val="1800"/>
              <a:buAutoNum type="arabicPeriod"/>
            </a:pPr>
            <a:r>
              <a:rPr lang="en-US"/>
              <a:t>Type in a keyword or Code: Exemples of keywords; Bediende-opleiding, Nederlands voor verkoop, Vooropleiding Social Profit voor Anderstaligen.</a:t>
            </a:r>
            <a:endParaRPr/>
          </a:p>
          <a:p>
            <a:pPr marL="457200" lvl="0" indent="-342900" algn="l" rtl="0">
              <a:spcBef>
                <a:spcPts val="0"/>
              </a:spcBef>
              <a:spcAft>
                <a:spcPts val="0"/>
              </a:spcAft>
              <a:buSzPts val="1800"/>
              <a:buAutoNum type="arabicPeriod"/>
            </a:pPr>
            <a:r>
              <a:rPr lang="en-US"/>
              <a:t>Click on “Vraag deze opleiding aan”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4"/>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VDAB &amp; partners</a:t>
            </a:r>
            <a:endParaRPr/>
          </a:p>
        </p:txBody>
      </p:sp>
      <p:sp>
        <p:nvSpPr>
          <p:cNvPr id="305" name="Google Shape;305;p54"/>
          <p:cNvSpPr txBox="1">
            <a:spLocks noGrp="1"/>
          </p:cNvSpPr>
          <p:nvPr>
            <p:ph type="body" idx="1"/>
          </p:nvPr>
        </p:nvSpPr>
        <p:spPr>
          <a:xfrm>
            <a:off x="2322125" y="623275"/>
            <a:ext cx="6324000" cy="3932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a:t>AZO: Becoming self-employed as a refugee/newcomer</a:t>
            </a:r>
            <a:endParaRPr/>
          </a:p>
          <a:p>
            <a:pPr marL="457200" lvl="0" indent="-342900" algn="l" rtl="0">
              <a:lnSpc>
                <a:spcPct val="100000"/>
              </a:lnSpc>
              <a:spcBef>
                <a:spcPts val="0"/>
              </a:spcBef>
              <a:spcAft>
                <a:spcPts val="0"/>
              </a:spcAft>
              <a:buSzPts val="1800"/>
              <a:buChar char="●"/>
            </a:pPr>
            <a:r>
              <a:rPr lang="en-US"/>
              <a:t>Duo 4 a job: links unemployed young people with a migrant background from outside the EU to people over 50 who use their experience as a volunteer to guide these young people to work.</a:t>
            </a:r>
            <a:endParaRPr/>
          </a:p>
          <a:p>
            <a:pPr marL="457200" lvl="0" indent="-342900" algn="l" rtl="0">
              <a:lnSpc>
                <a:spcPct val="100000"/>
              </a:lnSpc>
              <a:spcBef>
                <a:spcPts val="0"/>
              </a:spcBef>
              <a:spcAft>
                <a:spcPts val="0"/>
              </a:spcAft>
              <a:buSzPts val="1800"/>
              <a:buChar char="●"/>
            </a:pPr>
            <a:r>
              <a:rPr lang="en-US"/>
              <a:t>Mentor2work: Same principle but for every age of unemployed people</a:t>
            </a:r>
            <a:endParaRPr/>
          </a:p>
          <a:p>
            <a:pPr marL="457200" lvl="0" indent="-342900" algn="l" rtl="0">
              <a:lnSpc>
                <a:spcPct val="100000"/>
              </a:lnSpc>
              <a:spcBef>
                <a:spcPts val="0"/>
              </a:spcBef>
              <a:spcAft>
                <a:spcPts val="0"/>
              </a:spcAft>
              <a:buSzPts val="1800"/>
              <a:buChar char="●"/>
            </a:pPr>
            <a:r>
              <a:rPr lang="en-US"/>
              <a:t>Diana@work: For women with a long distance to the labour market. </a:t>
            </a:r>
            <a:endParaRPr/>
          </a:p>
          <a:p>
            <a:pPr marL="457200" lvl="0" indent="-342900" algn="l" rtl="0">
              <a:lnSpc>
                <a:spcPct val="100000"/>
              </a:lnSpc>
              <a:spcBef>
                <a:spcPts val="0"/>
              </a:spcBef>
              <a:spcAft>
                <a:spcPts val="0"/>
              </a:spcAft>
              <a:buSzPts val="1800"/>
              <a:buChar char="●"/>
            </a:pPr>
            <a:r>
              <a:rPr lang="en-US"/>
              <a:t>IVAN: Intensive Preparational Year Intensive Dutch in Leuven to study a Bachelor at Hogeschool UCL.</a:t>
            </a:r>
            <a:endParaRPr/>
          </a:p>
          <a:p>
            <a:pPr marL="457200" lvl="0" indent="0" algn="l" rtl="0">
              <a:lnSpc>
                <a:spcPct val="100000"/>
              </a:lnSpc>
              <a:spcBef>
                <a:spcPts val="1600"/>
              </a:spcBef>
              <a:spcAft>
                <a:spcPts val="0"/>
              </a:spcAft>
              <a:buSzPts val="1800"/>
              <a:buNone/>
            </a:pPr>
            <a:endParaRPr/>
          </a:p>
          <a:p>
            <a:pPr marL="0" lvl="0" indent="0" algn="l" rtl="0">
              <a:lnSpc>
                <a:spcPct val="100000"/>
              </a:lnSpc>
              <a:spcBef>
                <a:spcPts val="1600"/>
              </a:spcBef>
              <a:spcAft>
                <a:spcPts val="1600"/>
              </a:spcAft>
              <a:buSzPts val="1800"/>
              <a:buNone/>
            </a:pPr>
            <a:endParaRPr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5"/>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AZO</a:t>
            </a:r>
            <a:endParaRPr/>
          </a:p>
        </p:txBody>
      </p:sp>
      <p:sp>
        <p:nvSpPr>
          <p:cNvPr id="311" name="Google Shape;311;p55"/>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  </a:t>
            </a:r>
            <a:endParaRPr/>
          </a:p>
          <a:p>
            <a:pPr marL="0" lvl="0" indent="0" algn="r" rtl="0">
              <a:lnSpc>
                <a:spcPct val="100000"/>
              </a:lnSpc>
              <a:spcBef>
                <a:spcPts val="1600"/>
              </a:spcBef>
              <a:spcAft>
                <a:spcPts val="0"/>
              </a:spcAft>
              <a:buSzPts val="1800"/>
              <a:buNone/>
            </a:pPr>
            <a:r>
              <a:rPr lang="en-US"/>
              <a:t>Website becoming Self Employed</a:t>
            </a:r>
            <a:endParaRPr/>
          </a:p>
          <a:p>
            <a:pPr marL="0" lvl="0" indent="0" algn="r" rtl="0">
              <a:lnSpc>
                <a:spcPct val="100000"/>
              </a:lnSpc>
              <a:spcBef>
                <a:spcPts val="1600"/>
              </a:spcBef>
              <a:spcAft>
                <a:spcPts val="0"/>
              </a:spcAft>
              <a:buSzPts val="1800"/>
              <a:buNone/>
            </a:pPr>
            <a:r>
              <a:rPr lang="en-US" u="sng">
                <a:solidFill>
                  <a:schemeClr val="hlink"/>
                </a:solidFill>
                <a:hlinkClick r:id="rId3"/>
              </a:rPr>
              <a:t>https://projectazo.be/</a:t>
            </a:r>
            <a:endParaRPr/>
          </a:p>
          <a:p>
            <a:pPr marL="0" lvl="0" indent="0" algn="r" rtl="0">
              <a:lnSpc>
                <a:spcPct val="100000"/>
              </a:lnSpc>
              <a:spcBef>
                <a:spcPts val="1600"/>
              </a:spcBef>
              <a:spcAft>
                <a:spcPts val="0"/>
              </a:spcAft>
              <a:buSzPts val="1800"/>
              <a:buNone/>
            </a:pPr>
            <a:r>
              <a:rPr lang="en-US"/>
              <a:t>To enroll for an infosession:</a:t>
            </a:r>
            <a:endParaRPr/>
          </a:p>
          <a:p>
            <a:pPr marL="0" lvl="0" indent="0" algn="r" rtl="0">
              <a:lnSpc>
                <a:spcPct val="100000"/>
              </a:lnSpc>
              <a:spcBef>
                <a:spcPts val="1600"/>
              </a:spcBef>
              <a:spcAft>
                <a:spcPts val="1600"/>
              </a:spcAft>
              <a:buSzPts val="1800"/>
              <a:buNone/>
            </a:pPr>
            <a:r>
              <a:rPr lang="en-US" u="sng">
                <a:solidFill>
                  <a:schemeClr val="hlink"/>
                </a:solidFill>
                <a:hlinkClick r:id="rId4"/>
              </a:rPr>
              <a:t>https://projectazo.be/en/infosessies-nl/</a:t>
            </a:r>
            <a:endParaRPr/>
          </a:p>
        </p:txBody>
      </p:sp>
      <p:pic>
        <p:nvPicPr>
          <p:cNvPr id="312" name="Google Shape;312;p55"/>
          <p:cNvPicPr preferRelativeResize="0"/>
          <p:nvPr/>
        </p:nvPicPr>
        <p:blipFill rotWithShape="1">
          <a:blip r:embed="rId5">
            <a:alphaModFix/>
          </a:blip>
          <a:srcRect/>
          <a:stretch/>
        </p:blipFill>
        <p:spPr>
          <a:xfrm>
            <a:off x="-55425" y="0"/>
            <a:ext cx="4844200"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6"/>
          <p:cNvSpPr txBox="1">
            <a:spLocks noGrp="1"/>
          </p:cNvSpPr>
          <p:nvPr>
            <p:ph type="title"/>
          </p:nvPr>
        </p:nvSpPr>
        <p:spPr>
          <a:xfrm>
            <a:off x="-16325" y="623275"/>
            <a:ext cx="1914600" cy="950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Mentor Programs</a:t>
            </a:r>
            <a:endParaRPr/>
          </a:p>
        </p:txBody>
      </p:sp>
      <p:sp>
        <p:nvSpPr>
          <p:cNvPr id="318" name="Google Shape;318;p56"/>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Mentor2work                                 </a:t>
            </a:r>
            <a:endParaRPr b="1"/>
          </a:p>
          <a:p>
            <a:pPr marL="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0"/>
              </a:spcAft>
              <a:buSzPts val="1800"/>
              <a:buNone/>
            </a:pPr>
            <a:r>
              <a:rPr lang="en-US" sz="1400" i="1"/>
              <a:t>mentor2work@minderhedenforum.be</a:t>
            </a:r>
            <a:endParaRPr sz="1400" i="1"/>
          </a:p>
          <a:p>
            <a:pPr marL="0" lvl="0" indent="0" algn="l" rtl="0">
              <a:lnSpc>
                <a:spcPct val="100000"/>
              </a:lnSpc>
              <a:spcBef>
                <a:spcPts val="1600"/>
              </a:spcBef>
              <a:spcAft>
                <a:spcPts val="0"/>
              </a:spcAft>
              <a:buSzPts val="1800"/>
              <a:buNone/>
            </a:pPr>
            <a:r>
              <a:rPr lang="en-US" b="1"/>
              <a:t>DUO for a job</a:t>
            </a:r>
            <a:endParaRPr b="1"/>
          </a:p>
          <a:p>
            <a:pPr marL="0" lvl="0" indent="0" algn="l" rtl="0">
              <a:lnSpc>
                <a:spcPct val="100000"/>
              </a:lnSpc>
              <a:spcBef>
                <a:spcPts val="1600"/>
              </a:spcBef>
              <a:spcAft>
                <a:spcPts val="0"/>
              </a:spcAft>
              <a:buSzPts val="1800"/>
              <a:buNone/>
            </a:pPr>
            <a:r>
              <a:rPr lang="en-US" sz="1400" i="1"/>
              <a:t>brussels@duoforajob.be</a:t>
            </a:r>
            <a:endParaRPr sz="1400" i="1"/>
          </a:p>
          <a:p>
            <a:pPr marL="0" lvl="0" indent="0" algn="l" rtl="0">
              <a:lnSpc>
                <a:spcPct val="100000"/>
              </a:lnSpc>
              <a:spcBef>
                <a:spcPts val="1600"/>
              </a:spcBef>
              <a:spcAft>
                <a:spcPts val="0"/>
              </a:spcAft>
              <a:buSzPts val="1800"/>
              <a:buNone/>
            </a:pPr>
            <a:endParaRPr sz="1400" i="1"/>
          </a:p>
          <a:p>
            <a:pPr marL="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1600"/>
              </a:spcAft>
              <a:buSzPts val="1800"/>
              <a:buNone/>
            </a:pPr>
            <a:endParaRPr b="1"/>
          </a:p>
        </p:txBody>
      </p:sp>
      <p:pic>
        <p:nvPicPr>
          <p:cNvPr id="319" name="Google Shape;319;p56"/>
          <p:cNvPicPr preferRelativeResize="0"/>
          <p:nvPr/>
        </p:nvPicPr>
        <p:blipFill rotWithShape="1">
          <a:blip r:embed="rId3">
            <a:alphaModFix/>
          </a:blip>
          <a:srcRect/>
          <a:stretch/>
        </p:blipFill>
        <p:spPr>
          <a:xfrm>
            <a:off x="2402675" y="1135625"/>
            <a:ext cx="1914525" cy="1014900"/>
          </a:xfrm>
          <a:prstGeom prst="rect">
            <a:avLst/>
          </a:prstGeom>
          <a:noFill/>
          <a:ln>
            <a:noFill/>
          </a:ln>
        </p:spPr>
      </p:pic>
      <p:pic>
        <p:nvPicPr>
          <p:cNvPr id="320" name="Google Shape;320;p56"/>
          <p:cNvPicPr preferRelativeResize="0"/>
          <p:nvPr/>
        </p:nvPicPr>
        <p:blipFill rotWithShape="1">
          <a:blip r:embed="rId4">
            <a:alphaModFix/>
          </a:blip>
          <a:srcRect/>
          <a:stretch/>
        </p:blipFill>
        <p:spPr>
          <a:xfrm>
            <a:off x="2351275" y="3270125"/>
            <a:ext cx="2017325" cy="16855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7"/>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endParaRPr/>
          </a:p>
        </p:txBody>
      </p:sp>
      <p:sp>
        <p:nvSpPr>
          <p:cNvPr id="326" name="Google Shape;326;p57"/>
          <p:cNvSpPr txBox="1">
            <a:spLocks noGrp="1"/>
          </p:cNvSpPr>
          <p:nvPr>
            <p:ph type="body" idx="1"/>
          </p:nvPr>
        </p:nvSpPr>
        <p:spPr>
          <a:xfrm>
            <a:off x="2322125" y="623275"/>
            <a:ext cx="6324000" cy="403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l"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l"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l"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l"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l"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l"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ctr" rtl="0">
              <a:lnSpc>
                <a:spcPct val="115000"/>
              </a:lnSpc>
              <a:spcBef>
                <a:spcPts val="0"/>
              </a:spcBef>
              <a:spcAft>
                <a:spcPts val="0"/>
              </a:spcAft>
              <a:buSzPts val="1800"/>
              <a:buNone/>
            </a:pPr>
            <a:endParaRPr sz="1400" b="1">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400" b="1">
                <a:solidFill>
                  <a:schemeClr val="dk1"/>
                </a:solidFill>
                <a:latin typeface="Arial"/>
                <a:ea typeface="Arial"/>
                <a:cs typeface="Arial"/>
                <a:sym typeface="Arial"/>
              </a:rPr>
              <a:t>Laila Bagar</a:t>
            </a:r>
            <a:endParaRPr sz="1400" b="1">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Arbeidsconsulent Vilvoorde</a:t>
            </a:r>
            <a:endParaRPr sz="1400">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400" b="1">
                <a:solidFill>
                  <a:schemeClr val="dk1"/>
                </a:solidFill>
                <a:latin typeface="Arial"/>
                <a:ea typeface="Arial"/>
                <a:cs typeface="Arial"/>
                <a:sym typeface="Arial"/>
              </a:rPr>
              <a:t>Diana@work</a:t>
            </a:r>
            <a:endParaRPr sz="1400" b="1">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0485 00 71 26</a:t>
            </a:r>
            <a:endParaRPr sz="1400">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400">
                <a:solidFill>
                  <a:srgbClr val="3366FF"/>
                </a:solidFill>
                <a:latin typeface="Arial"/>
                <a:ea typeface="Arial"/>
                <a:cs typeface="Arial"/>
                <a:sym typeface="Arial"/>
              </a:rPr>
              <a:t>laila@vzwaif.be</a:t>
            </a:r>
            <a:endParaRPr sz="1400">
              <a:solidFill>
                <a:srgbClr val="3366FF"/>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Schaarbeeklei 49</a:t>
            </a:r>
            <a:endParaRPr sz="1400">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400">
                <a:solidFill>
                  <a:schemeClr val="dk1"/>
                </a:solidFill>
                <a:latin typeface="Arial"/>
                <a:ea typeface="Arial"/>
                <a:cs typeface="Arial"/>
                <a:sym typeface="Arial"/>
              </a:rPr>
              <a:t>1800 Vilvoorde</a:t>
            </a:r>
            <a:endParaRPr sz="1400">
              <a:solidFill>
                <a:schemeClr val="dk1"/>
              </a:solidFill>
              <a:latin typeface="Arial"/>
              <a:ea typeface="Arial"/>
              <a:cs typeface="Arial"/>
              <a:sym typeface="Arial"/>
            </a:endParaRPr>
          </a:p>
          <a:p>
            <a:pPr marL="0" lvl="0" indent="0" algn="l" rtl="0">
              <a:lnSpc>
                <a:spcPct val="100000"/>
              </a:lnSpc>
              <a:spcBef>
                <a:spcPts val="0"/>
              </a:spcBef>
              <a:spcAft>
                <a:spcPts val="1600"/>
              </a:spcAft>
              <a:buSzPts val="1800"/>
              <a:buNone/>
            </a:pPr>
            <a:endParaRPr/>
          </a:p>
        </p:txBody>
      </p:sp>
      <p:pic>
        <p:nvPicPr>
          <p:cNvPr id="327" name="Google Shape;327;p57"/>
          <p:cNvPicPr preferRelativeResize="0"/>
          <p:nvPr/>
        </p:nvPicPr>
        <p:blipFill rotWithShape="1">
          <a:blip r:embed="rId3">
            <a:alphaModFix/>
          </a:blip>
          <a:srcRect/>
          <a:stretch/>
        </p:blipFill>
        <p:spPr>
          <a:xfrm>
            <a:off x="3268113" y="623263"/>
            <a:ext cx="4181475" cy="16478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0" y="623275"/>
            <a:ext cx="1898100" cy="1682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Intensive Preparational year Dutch language</a:t>
            </a:r>
            <a:endParaRPr/>
          </a:p>
        </p:txBody>
      </p:sp>
      <p:sp>
        <p:nvSpPr>
          <p:cNvPr id="333" name="Google Shape;333;p58"/>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a:t>IVAN</a:t>
            </a:r>
            <a:endParaRPr b="1"/>
          </a:p>
          <a:p>
            <a:pPr marL="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0"/>
              </a:spcAft>
              <a:buSzPts val="1800"/>
              <a:buNone/>
            </a:pPr>
            <a:endParaRPr b="1"/>
          </a:p>
          <a:p>
            <a:pPr marL="0" lvl="0" indent="0" algn="l" rtl="0">
              <a:lnSpc>
                <a:spcPct val="100000"/>
              </a:lnSpc>
              <a:spcBef>
                <a:spcPts val="1600"/>
              </a:spcBef>
              <a:spcAft>
                <a:spcPts val="0"/>
              </a:spcAft>
              <a:buSzPts val="1800"/>
              <a:buNone/>
            </a:pPr>
            <a:r>
              <a:rPr lang="en-US"/>
              <a:t>Webpage: </a:t>
            </a:r>
            <a:r>
              <a:rPr lang="en-US" u="sng">
                <a:solidFill>
                  <a:schemeClr val="hlink"/>
                </a:solidFill>
                <a:hlinkClick r:id="rId3"/>
              </a:rPr>
              <a:t>https://www.ucll.be/studeren/student-aan-ucll/begeleiding/ivan-voorbereidingsjaar</a:t>
            </a:r>
            <a:endParaRPr/>
          </a:p>
          <a:p>
            <a:pPr marL="0" lvl="0" indent="0" algn="l" rtl="0">
              <a:lnSpc>
                <a:spcPct val="100000"/>
              </a:lnSpc>
              <a:spcBef>
                <a:spcPts val="1600"/>
              </a:spcBef>
              <a:spcAft>
                <a:spcPts val="0"/>
              </a:spcAft>
              <a:buSzPts val="1800"/>
              <a:buNone/>
            </a:pPr>
            <a:r>
              <a:rPr lang="en-US"/>
              <a:t>Email: </a:t>
            </a:r>
            <a:endParaRPr/>
          </a:p>
          <a:p>
            <a:pPr marL="0" lvl="0" indent="0" algn="l" rtl="0">
              <a:lnSpc>
                <a:spcPct val="100000"/>
              </a:lnSpc>
              <a:spcBef>
                <a:spcPts val="1600"/>
              </a:spcBef>
              <a:spcAft>
                <a:spcPts val="1600"/>
              </a:spcAft>
              <a:buSzPts val="1800"/>
              <a:buNone/>
            </a:pPr>
            <a:r>
              <a:rPr lang="en-US"/>
              <a:t>bie.strypens@ucll.be </a:t>
            </a:r>
            <a:endParaRPr/>
          </a:p>
        </p:txBody>
      </p:sp>
      <p:pic>
        <p:nvPicPr>
          <p:cNvPr id="334" name="Google Shape;334;p58"/>
          <p:cNvPicPr preferRelativeResize="0"/>
          <p:nvPr/>
        </p:nvPicPr>
        <p:blipFill rotWithShape="1">
          <a:blip r:embed="rId4">
            <a:alphaModFix/>
          </a:blip>
          <a:srcRect/>
          <a:stretch/>
        </p:blipFill>
        <p:spPr>
          <a:xfrm>
            <a:off x="2391600" y="1224325"/>
            <a:ext cx="2701720" cy="12061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Our Mission </a:t>
            </a:r>
            <a:endParaRPr/>
          </a:p>
        </p:txBody>
      </p:sp>
      <p:sp>
        <p:nvSpPr>
          <p:cNvPr id="77" name="Google Shape;77;p17"/>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Ensure, organize and promote employment</a:t>
            </a:r>
            <a:endParaRPr/>
          </a:p>
          <a:p>
            <a:pPr marL="457200" lvl="0" indent="-342900" algn="l" rtl="0">
              <a:lnSpc>
                <a:spcPct val="100000"/>
              </a:lnSpc>
              <a:spcBef>
                <a:spcPts val="1600"/>
              </a:spcBef>
              <a:spcAft>
                <a:spcPts val="0"/>
              </a:spcAft>
              <a:buSzPts val="1800"/>
              <a:buChar char="●"/>
            </a:pPr>
            <a:r>
              <a:rPr lang="en-US"/>
              <a:t>Jobfares: To be found on our website vdab.be </a:t>
            </a:r>
            <a:endParaRPr/>
          </a:p>
          <a:p>
            <a:pPr marL="457200" lvl="0" indent="-342900" algn="l" rtl="0">
              <a:lnSpc>
                <a:spcPct val="100000"/>
              </a:lnSpc>
              <a:spcBef>
                <a:spcPts val="0"/>
              </a:spcBef>
              <a:spcAft>
                <a:spcPts val="0"/>
              </a:spcAft>
              <a:buSzPts val="1800"/>
              <a:buChar char="●"/>
            </a:pPr>
            <a:r>
              <a:rPr lang="en-US"/>
              <a:t>Social Media: VDAB page on Facebook, Linkedin…</a:t>
            </a:r>
            <a:endParaRPr/>
          </a:p>
          <a:p>
            <a:pPr marL="457200" lvl="0" indent="-342900" algn="l" rtl="0">
              <a:lnSpc>
                <a:spcPct val="100000"/>
              </a:lnSpc>
              <a:spcBef>
                <a:spcPts val="0"/>
              </a:spcBef>
              <a:spcAft>
                <a:spcPts val="0"/>
              </a:spcAft>
              <a:buSzPts val="1800"/>
              <a:buChar char="●"/>
            </a:pPr>
            <a:r>
              <a:rPr lang="en-US"/>
              <a:t>Talentfares: Open doors of our trainingcomplex (Talentenbeurs)</a:t>
            </a:r>
            <a:endParaRPr/>
          </a:p>
          <a:p>
            <a:pPr marL="457200" lvl="0" indent="-342900" algn="l" rtl="0">
              <a:lnSpc>
                <a:spcPct val="100000"/>
              </a:lnSpc>
              <a:spcBef>
                <a:spcPts val="0"/>
              </a:spcBef>
              <a:spcAft>
                <a:spcPts val="0"/>
              </a:spcAft>
              <a:buSzPts val="1800"/>
              <a:buChar char="●"/>
            </a:pPr>
            <a:r>
              <a:rPr lang="en-US"/>
              <a:t>Company visits</a:t>
            </a:r>
            <a:endParaRPr/>
          </a:p>
          <a:p>
            <a:pPr marL="457200" lvl="0" indent="-342900" algn="l" rtl="0">
              <a:lnSpc>
                <a:spcPct val="100000"/>
              </a:lnSpc>
              <a:spcBef>
                <a:spcPts val="0"/>
              </a:spcBef>
              <a:spcAft>
                <a:spcPts val="0"/>
              </a:spcAft>
              <a:buSzPts val="1800"/>
              <a:buChar char="●"/>
            </a:pPr>
            <a:r>
              <a:rPr lang="en-US"/>
              <a:t>Networking: Integration Office, OCMW, schools</a:t>
            </a:r>
            <a:endParaRPr/>
          </a:p>
          <a:p>
            <a:pPr marL="0" lvl="0" indent="0" algn="l" rtl="0">
              <a:lnSpc>
                <a:spcPct val="100000"/>
              </a:lnSpc>
              <a:spcBef>
                <a:spcPts val="1600"/>
              </a:spcBef>
              <a:spcAft>
                <a:spcPts val="160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Our mission</a:t>
            </a:r>
            <a:endParaRPr/>
          </a:p>
        </p:txBody>
      </p:sp>
      <p:sp>
        <p:nvSpPr>
          <p:cNvPr id="83" name="Google Shape;83;p18"/>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solidFill>
                  <a:schemeClr val="dk1"/>
                </a:solidFill>
              </a:rPr>
              <a:t> Guidance and training in the interests of employers, employees and job seekers</a:t>
            </a:r>
            <a:endParaRPr>
              <a:solidFill>
                <a:schemeClr val="dk1"/>
              </a:solidFill>
            </a:endParaRPr>
          </a:p>
          <a:p>
            <a:pPr marL="457200" lvl="0" indent="-342900" algn="l" rtl="0">
              <a:lnSpc>
                <a:spcPct val="100000"/>
              </a:lnSpc>
              <a:spcBef>
                <a:spcPts val="1600"/>
              </a:spcBef>
              <a:spcAft>
                <a:spcPts val="0"/>
              </a:spcAft>
              <a:buClr>
                <a:schemeClr val="dk1"/>
              </a:buClr>
              <a:buSzPts val="1800"/>
              <a:buChar char="●"/>
            </a:pPr>
            <a:r>
              <a:rPr lang="en-US">
                <a:solidFill>
                  <a:schemeClr val="dk1"/>
                </a:solidFill>
              </a:rPr>
              <a:t>Our focus is on training programs that lead to jobs with a </a:t>
            </a:r>
            <a:r>
              <a:rPr lang="en-US"/>
              <a:t>likelihood</a:t>
            </a:r>
            <a:r>
              <a:rPr lang="en-US">
                <a:solidFill>
                  <a:schemeClr val="dk1"/>
                </a:solidFill>
              </a:rPr>
              <a:t> of employment after finishing the course (nursing, IT programming, construction engineering)</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US">
                <a:solidFill>
                  <a:schemeClr val="dk1"/>
                </a:solidFill>
              </a:rPr>
              <a:t>Employers are not able to find enough candidates for most of the previously mentioned jobs</a:t>
            </a:r>
            <a:endParaRPr>
              <a:solidFill>
                <a:schemeClr val="dk1"/>
              </a:solidFill>
            </a:endParaRPr>
          </a:p>
          <a:p>
            <a:pPr marL="457200" lvl="0" indent="0" algn="l" rtl="0">
              <a:lnSpc>
                <a:spcPct val="100000"/>
              </a:lnSpc>
              <a:spcBef>
                <a:spcPts val="1600"/>
              </a:spcBef>
              <a:spcAft>
                <a:spcPts val="1600"/>
              </a:spcAft>
              <a:buSzPts val="1800"/>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VDAB Website</a:t>
            </a:r>
            <a:endParaRPr/>
          </a:p>
        </p:txBody>
      </p:sp>
      <p:sp>
        <p:nvSpPr>
          <p:cNvPr id="89" name="Google Shape;89;p19"/>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300">
                <a:solidFill>
                  <a:srgbClr val="243F7A"/>
                </a:solidFill>
                <a:latin typeface="Arial"/>
                <a:ea typeface="Arial"/>
                <a:cs typeface="Arial"/>
                <a:sym typeface="Arial"/>
              </a:rPr>
              <a:t>Videos about VDAB in other languages</a:t>
            </a:r>
            <a:endParaRPr sz="1300">
              <a:solidFill>
                <a:srgbClr val="243F7A"/>
              </a:solidFill>
              <a:latin typeface="Arial"/>
              <a:ea typeface="Arial"/>
              <a:cs typeface="Arial"/>
              <a:sym typeface="Arial"/>
            </a:endParaRPr>
          </a:p>
          <a:p>
            <a:pPr marL="457200" marR="127000" lvl="0" indent="-304800" algn="l" rtl="0">
              <a:lnSpc>
                <a:spcPct val="115000"/>
              </a:lnSpc>
              <a:spcBef>
                <a:spcPts val="120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3"/>
              </a:rPr>
              <a:t>Français</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4"/>
              </a:rPr>
              <a:t>Deutsch </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5"/>
              </a:rPr>
              <a:t>العربية</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6"/>
              </a:rPr>
              <a:t>Berbers-Tarifit</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7"/>
              </a:rPr>
              <a:t>Italiano</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8"/>
              </a:rPr>
              <a:t>Bŭlgarski-български</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9"/>
              </a:rPr>
              <a:t>Pashtu</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10"/>
              </a:rPr>
              <a:t>Dari</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11"/>
              </a:rPr>
              <a:t>Polski</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12"/>
              </a:rPr>
              <a:t>Românesc</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13"/>
              </a:rPr>
              <a:t>Russkiy-Pусский</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14"/>
              </a:rPr>
              <a:t>Español</a:t>
            </a:r>
            <a:endParaRPr sz="1200">
              <a:solidFill>
                <a:srgbClr val="4C8FCB"/>
              </a:solidFill>
              <a:latin typeface="Arial"/>
              <a:ea typeface="Arial"/>
              <a:cs typeface="Arial"/>
              <a:sym typeface="Arial"/>
            </a:endParaRPr>
          </a:p>
          <a:p>
            <a:pPr marL="457200" marR="127000" lvl="0" indent="-304800" algn="l" rtl="0">
              <a:lnSpc>
                <a:spcPct val="115000"/>
              </a:lnSpc>
              <a:spcBef>
                <a:spcPts val="0"/>
              </a:spcBef>
              <a:spcAft>
                <a:spcPts val="0"/>
              </a:spcAft>
              <a:buClr>
                <a:srgbClr val="474B52"/>
              </a:buClr>
              <a:buSzPts val="1200"/>
              <a:buFont typeface="Arial"/>
              <a:buChar char="●"/>
            </a:pPr>
            <a:r>
              <a:rPr lang="en-US" sz="1200">
                <a:solidFill>
                  <a:schemeClr val="hlink"/>
                </a:solidFill>
                <a:uFill>
                  <a:noFill/>
                </a:uFill>
                <a:latin typeface="Arial"/>
                <a:ea typeface="Arial"/>
                <a:cs typeface="Arial"/>
                <a:sym typeface="Arial"/>
                <a:hlinkClick r:id="rId15"/>
              </a:rPr>
              <a:t>Türkce</a:t>
            </a:r>
            <a:endParaRPr sz="1200">
              <a:solidFill>
                <a:srgbClr val="4C8FCB"/>
              </a:solidFill>
              <a:latin typeface="Arial"/>
              <a:ea typeface="Arial"/>
              <a:cs typeface="Arial"/>
              <a:sym typeface="Arial"/>
            </a:endParaRPr>
          </a:p>
          <a:p>
            <a:pPr marL="0" lvl="0" indent="0" algn="l" rtl="0">
              <a:lnSpc>
                <a:spcPct val="100000"/>
              </a:lnSpc>
              <a:spcBef>
                <a:spcPts val="2400"/>
              </a:spcBef>
              <a:spcAft>
                <a:spcPts val="0"/>
              </a:spcAft>
              <a:buSzPts val="1800"/>
              <a:buNone/>
            </a:pPr>
            <a:endParaRPr/>
          </a:p>
          <a:p>
            <a:pPr marL="0" lvl="0" indent="0" algn="l" rtl="0">
              <a:lnSpc>
                <a:spcPct val="100000"/>
              </a:lnSpc>
              <a:spcBef>
                <a:spcPts val="1600"/>
              </a:spcBef>
              <a:spcAft>
                <a:spcPts val="0"/>
              </a:spcAft>
              <a:buSzPts val="1800"/>
              <a:buNone/>
            </a:pPr>
            <a:endParaRPr/>
          </a:p>
          <a:p>
            <a:pPr marL="0" lvl="0" indent="0" algn="l" rtl="0">
              <a:lnSpc>
                <a:spcPct val="100000"/>
              </a:lnSpc>
              <a:spcBef>
                <a:spcPts val="1600"/>
              </a:spcBef>
              <a:spcAft>
                <a:spcPts val="0"/>
              </a:spcAft>
              <a:buSzPts val="1800"/>
              <a:buNone/>
            </a:pPr>
            <a:r>
              <a:rPr lang="en-US"/>
              <a:t>Website with information for Higher Educated Foreign Speaker</a:t>
            </a:r>
            <a:endParaRPr/>
          </a:p>
          <a:p>
            <a:pPr marL="0" lvl="0" indent="0" algn="l" rtl="0">
              <a:lnSpc>
                <a:spcPct val="100000"/>
              </a:lnSpc>
              <a:spcBef>
                <a:spcPts val="1600"/>
              </a:spcBef>
              <a:spcAft>
                <a:spcPts val="1600"/>
              </a:spcAft>
              <a:buSzPts val="1800"/>
              <a:buNone/>
            </a:pPr>
            <a:r>
              <a:rPr lang="en-US" u="sng">
                <a:solidFill>
                  <a:schemeClr val="hlink"/>
                </a:solidFill>
                <a:hlinkClick r:id="rId16"/>
              </a:rPr>
              <a:t>https://www.vdab.be/anderstalig-hoogopgeleid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VDAB website</a:t>
            </a:r>
            <a:endParaRPr/>
          </a:p>
        </p:txBody>
      </p:sp>
      <p:sp>
        <p:nvSpPr>
          <p:cNvPr id="95" name="Google Shape;95;p20"/>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Info about working and studying in Flanders for Higher Edcuated Foreign Speakers (HOA)</a:t>
            </a:r>
            <a:endParaRPr/>
          </a:p>
          <a:p>
            <a:pPr marL="0" lvl="0" indent="0" algn="l" rtl="0">
              <a:lnSpc>
                <a:spcPct val="100000"/>
              </a:lnSpc>
              <a:spcBef>
                <a:spcPts val="1600"/>
              </a:spcBef>
              <a:spcAft>
                <a:spcPts val="0"/>
              </a:spcAft>
              <a:buSzPts val="1800"/>
              <a:buNone/>
            </a:pPr>
            <a:r>
              <a:rPr lang="en-US" u="sng">
                <a:solidFill>
                  <a:schemeClr val="hlink"/>
                </a:solidFill>
                <a:hlinkClick r:id="rId3"/>
              </a:rPr>
              <a:t>https://www.vdab.be/anderstalig-hoogopgeleid</a:t>
            </a:r>
            <a:endParaRPr/>
          </a:p>
          <a:p>
            <a:pPr marL="0" lvl="0" indent="0" algn="l" rtl="0">
              <a:lnSpc>
                <a:spcPct val="100000"/>
              </a:lnSpc>
              <a:spcBef>
                <a:spcPts val="1600"/>
              </a:spcBef>
              <a:spcAft>
                <a:spcPts val="0"/>
              </a:spcAft>
              <a:buSzPts val="1800"/>
              <a:buNone/>
            </a:pPr>
            <a:r>
              <a:rPr lang="en-US"/>
              <a:t>Advice about working and/or studying on your Diploma level</a:t>
            </a:r>
            <a:endParaRPr/>
          </a:p>
          <a:p>
            <a:pPr marL="457200" lvl="0" indent="-342900" algn="l" rtl="0">
              <a:lnSpc>
                <a:spcPct val="100000"/>
              </a:lnSpc>
              <a:spcBef>
                <a:spcPts val="1600"/>
              </a:spcBef>
              <a:spcAft>
                <a:spcPts val="0"/>
              </a:spcAft>
              <a:buSzPts val="1800"/>
              <a:buAutoNum type="arabicPeriod"/>
            </a:pPr>
            <a:r>
              <a:rPr lang="en-US"/>
              <a:t>Go the website</a:t>
            </a:r>
            <a:endParaRPr/>
          </a:p>
          <a:p>
            <a:pPr marL="457200" lvl="0" indent="-342900" algn="l" rtl="0">
              <a:lnSpc>
                <a:spcPct val="100000"/>
              </a:lnSpc>
              <a:spcBef>
                <a:spcPts val="0"/>
              </a:spcBef>
              <a:spcAft>
                <a:spcPts val="0"/>
              </a:spcAft>
              <a:buSzPts val="1800"/>
              <a:buAutoNum type="arabicPeriod"/>
            </a:pPr>
            <a:r>
              <a:rPr lang="en-US"/>
              <a:t>Click on the green frame that says “Extra hulp nodig (extra help necessary)”</a:t>
            </a:r>
            <a:endParaRPr/>
          </a:p>
          <a:p>
            <a:pPr marL="457200" lvl="0" indent="-342900" algn="l" rtl="0">
              <a:lnSpc>
                <a:spcPct val="100000"/>
              </a:lnSpc>
              <a:spcBef>
                <a:spcPts val="0"/>
              </a:spcBef>
              <a:spcAft>
                <a:spcPts val="0"/>
              </a:spcAft>
              <a:buSzPts val="1800"/>
              <a:buAutoNum type="arabicPeriod"/>
            </a:pPr>
            <a:r>
              <a:rPr lang="en-US"/>
              <a:t>Choose your region: Antwerp, Limburg….</a:t>
            </a:r>
            <a:endParaRPr/>
          </a:p>
          <a:p>
            <a:pPr marL="457200" lvl="0" indent="-342900" algn="l" rtl="0">
              <a:lnSpc>
                <a:spcPct val="100000"/>
              </a:lnSpc>
              <a:spcBef>
                <a:spcPts val="0"/>
              </a:spcBef>
              <a:spcAft>
                <a:spcPts val="0"/>
              </a:spcAft>
              <a:buSzPts val="1800"/>
              <a:buAutoNum type="arabicPeriod"/>
            </a:pPr>
            <a:r>
              <a:rPr lang="en-US"/>
              <a:t>Book an appointment on the website through the “youcanbookme” 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25925" y="623275"/>
            <a:ext cx="1072200" cy="266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800"/>
              <a:buNone/>
            </a:pPr>
            <a:r>
              <a:rPr lang="en-US"/>
              <a:t>Tips before starting!</a:t>
            </a:r>
            <a:endParaRPr/>
          </a:p>
        </p:txBody>
      </p:sp>
      <p:sp>
        <p:nvSpPr>
          <p:cNvPr id="101" name="Google Shape;101;p21"/>
          <p:cNvSpPr txBox="1">
            <a:spLocks noGrp="1"/>
          </p:cNvSpPr>
          <p:nvPr>
            <p:ph type="body" idx="1"/>
          </p:nvPr>
        </p:nvSpPr>
        <p:spPr>
          <a:xfrm>
            <a:off x="2322125" y="623275"/>
            <a:ext cx="6324000" cy="30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400"/>
              <a:t>Get your diploma recognized!</a:t>
            </a:r>
            <a:endParaRPr sz="2400"/>
          </a:p>
          <a:p>
            <a:pPr marL="0" lvl="0" indent="0" algn="l" rtl="0">
              <a:lnSpc>
                <a:spcPct val="100000"/>
              </a:lnSpc>
              <a:spcBef>
                <a:spcPts val="1600"/>
              </a:spcBef>
              <a:spcAft>
                <a:spcPts val="1600"/>
              </a:spcAft>
              <a:buSzPts val="1800"/>
              <a:buNone/>
            </a:pPr>
            <a:endParaRPr/>
          </a:p>
        </p:txBody>
      </p:sp>
      <p:pic>
        <p:nvPicPr>
          <p:cNvPr id="102" name="Google Shape;102;p21"/>
          <p:cNvPicPr preferRelativeResize="0"/>
          <p:nvPr/>
        </p:nvPicPr>
        <p:blipFill rotWithShape="1">
          <a:blip r:embed="rId3">
            <a:alphaModFix/>
          </a:blip>
          <a:srcRect/>
          <a:stretch/>
        </p:blipFill>
        <p:spPr>
          <a:xfrm>
            <a:off x="2449700" y="1355348"/>
            <a:ext cx="4504907" cy="3009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Diavoorstelling (16:9)</PresentationFormat>
  <Paragraphs>282</Paragraphs>
  <Slides>47</Slides>
  <Notes>47</Notes>
  <HiddenSlides>0</HiddenSlides>
  <MMClips>0</MMClips>
  <ScaleCrop>false</ScaleCrop>
  <HeadingPairs>
    <vt:vector size="4" baseType="variant">
      <vt:variant>
        <vt:lpstr>Thema</vt:lpstr>
      </vt:variant>
      <vt:variant>
        <vt:i4>1</vt:i4>
      </vt:variant>
      <vt:variant>
        <vt:lpstr>Diatitels</vt:lpstr>
      </vt:variant>
      <vt:variant>
        <vt:i4>47</vt:i4>
      </vt:variant>
    </vt:vector>
  </HeadingPairs>
  <TitlesOfParts>
    <vt:vector size="48" baseType="lpstr">
      <vt:lpstr>Simple Light</vt:lpstr>
      <vt:lpstr>VDAB</vt:lpstr>
      <vt:lpstr> Our Mission </vt:lpstr>
      <vt:lpstr>Target Audience</vt:lpstr>
      <vt:lpstr>Our mission</vt:lpstr>
      <vt:lpstr>Our Mission </vt:lpstr>
      <vt:lpstr>Our mission</vt:lpstr>
      <vt:lpstr>VDAB Website</vt:lpstr>
      <vt:lpstr>VDAB website</vt:lpstr>
      <vt:lpstr>Tips before starting!</vt:lpstr>
      <vt:lpstr>Diploma Recognition</vt:lpstr>
      <vt:lpstr>Nederlands leren</vt:lpstr>
      <vt:lpstr>Studying Dutch</vt:lpstr>
      <vt:lpstr>VDAB courses</vt:lpstr>
      <vt:lpstr>Different sectors</vt:lpstr>
      <vt:lpstr>Healthcare and education</vt:lpstr>
      <vt:lpstr>Healtcare trainingprograms for Foreign Speakers</vt:lpstr>
      <vt:lpstr>What is Zorgnet+?</vt:lpstr>
      <vt:lpstr>Zorgned+</vt:lpstr>
      <vt:lpstr>Healthcare</vt:lpstr>
      <vt:lpstr>Prior Education Social Profit for foreign speakers (VOSPA) </vt:lpstr>
      <vt:lpstr>Prior Education Social Profit for foreign speakers (VOSPA) </vt:lpstr>
      <vt:lpstr>PowerPoint-presentatie</vt:lpstr>
      <vt:lpstr>Business Support and ICT</vt:lpstr>
      <vt:lpstr>Integrated  employee course</vt:lpstr>
      <vt:lpstr>Integrated  employee course </vt:lpstr>
      <vt:lpstr>Integrated  employee course </vt:lpstr>
      <vt:lpstr>PowerPoint-presentatie</vt:lpstr>
      <vt:lpstr>Dutch for sales </vt:lpstr>
      <vt:lpstr>Shop assistent</vt:lpstr>
      <vt:lpstr>Branch holder/manager</vt:lpstr>
      <vt:lpstr>PowerPoint-presentatie</vt:lpstr>
      <vt:lpstr>Prior education software developer for foreign speakers</vt:lpstr>
      <vt:lpstr>Prior education software developer for foreign speakers</vt:lpstr>
      <vt:lpstr>PowerPoint-presentatie</vt:lpstr>
      <vt:lpstr>Kitchen Aid</vt:lpstr>
      <vt:lpstr>Kitchen Aid</vt:lpstr>
      <vt:lpstr>PowerPoint-presentatie</vt:lpstr>
      <vt:lpstr>Hogerop</vt:lpstr>
      <vt:lpstr>Hogerop</vt:lpstr>
      <vt:lpstr>Hogerop</vt:lpstr>
      <vt:lpstr>PowerPoint-presentatie</vt:lpstr>
      <vt:lpstr>VDAB &amp; partners</vt:lpstr>
      <vt:lpstr>AZO</vt:lpstr>
      <vt:lpstr>Mentor Programs</vt:lpstr>
      <vt:lpstr>PowerPoint-presentatie</vt:lpstr>
      <vt:lpstr>Intensive Preparational year Dutch language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VDAB</dc:title>
  <dc:creator>PMANS</dc:creator>
  <cp:lastModifiedBy>VDAB IT/IS</cp:lastModifiedBy>
  <cp:revision>1</cp:revision>
  <dcterms:modified xsi:type="dcterms:W3CDTF">2020-03-03T17:24:42Z</dcterms:modified>
</cp:coreProperties>
</file>