
<file path=[Content_Types].xml><?xml version="1.0" encoding="utf-8"?>
<Types xmlns="http://schemas.openxmlformats.org/package/2006/content-types">
  <Default Extension="rels" ContentType="application/vnd.openxmlformats-package.relationships+xml"/>
  <Default Extension="emf" ContentType="image/x-emf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5" Type="http://schemas.openxmlformats.org/package/2006/relationships/metadata/thumbnail" Target="docProps/thumbnail.jpeg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r:id="rId1" id="2147483648"/>
    <p:sldMasterId r:id="rId2" id="2147483664"/>
  </p:sldMasterIdLst>
  <p:notesMasterIdLst>
    <p:notesMasterId r:id="rId31"/>
  </p:notesMasterIdLst>
  <p:sldIdLst>
    <p:sldId r:id="rId3" id="320"/>
    <p:sldId r:id="rId4" id="512"/>
    <p:sldId r:id="rId5" id="588"/>
    <p:sldId r:id="rId6" id="567"/>
    <p:sldId r:id="rId7" id="590"/>
    <p:sldId r:id="rId8" id="568"/>
    <p:sldId r:id="rId9" id="591"/>
    <p:sldId r:id="rId10" id="572"/>
    <p:sldId r:id="rId11" id="573"/>
    <p:sldId r:id="rId12" id="574"/>
    <p:sldId r:id="rId13" id="578"/>
    <p:sldId r:id="rId14" id="589"/>
    <p:sldId r:id="rId15" id="580"/>
    <p:sldId r:id="rId16" id="582"/>
    <p:sldId r:id="rId17" id="583"/>
    <p:sldId r:id="rId18" id="584"/>
    <p:sldId r:id="rId19" id="585"/>
    <p:sldId r:id="rId20" id="516"/>
    <p:sldId r:id="rId21" id="346"/>
    <p:sldId r:id="rId22" id="509"/>
    <p:sldId r:id="rId23" id="341"/>
    <p:sldId r:id="rId24" id="510"/>
    <p:sldId r:id="rId25" id="342"/>
    <p:sldId r:id="rId26" id="587"/>
    <p:sldId r:id="rId27" id="511"/>
    <p:sldId r:id="rId28" id="347"/>
    <p:sldId r:id="rId29" id="514"/>
    <p:sldId r:id="rId30" id="332"/>
  </p:sldIdLst>
  <p:sldSz cx="9144000" cy="6858000" type="screen4x3"/>
  <p:notesSz cx="6797675" cy="9926638"/>
  <p:defaultTextStyle>
    <a:defPPr>
      <a:defRPr lang="en-GB"/>
    </a:defPPr>
    <a:lvl1pPr marL="269875" indent="-269875" algn="l" defTabSz="912813" fontAlgn="base" rtl="0" eaLnBrk="0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9750" indent="-269875" algn="l" defTabSz="912813" fontAlgn="base" rtl="0" eaLnBrk="0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09625" indent="-269875" algn="l" defTabSz="912813" fontAlgn="base" rtl="0" eaLnBrk="0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9500" indent="-269875" algn="l" defTabSz="912813" fontAlgn="base" rtl="0" eaLnBrk="0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9375" indent="-269875" algn="l" defTabSz="912813" fontAlgn="base" rtl="0" eaLnBrk="0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EF6447A-24EA-4742-A8FB-1DF080B5CEFA}">
  <a:tblStyle styleId="{CEF6447A-24EA-4742-A8FB-1DF080B5CEFA}" styleName="DLA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dk2"/>
              </a:solidFill>
            </a:ln>
          </a:top>
          <a:bottom>
            <a:ln w="12700" cmpd="sng">
              <a:solidFill>
                <a:schemeClr val="dk2"/>
              </a:solidFill>
            </a:ln>
          </a:bottom>
          <a:insideH>
            <a:ln w="6350" cmpd="sng">
              <a:solidFill>
                <a:srgbClr val="D5D9D9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2H>
      <a:tcStyle>
        <a:fill>
          <a:solidFill>
            <a:srgbClr val="F4F4F4"/>
          </a:solidFill>
        </a:fill>
      </a:tcStyle>
    </a:band2H>
    <a:lastCol>
      <a:tcTxStyle>
        <a:fontRef idx="minor">
          <a:prstClr val="black"/>
        </a:fontRef>
        <a:schemeClr val="dk1"/>
      </a:tcTxStyle>
    </a:lastCol>
    <a:firstCol>
      <a:tcTxStyle>
        <a:fontRef idx="minor">
          <a:prstClr val="black"/>
        </a:fontRef>
        <a:schemeClr val="dk1"/>
      </a:tcTxStyle>
    </a:firstCol>
    <a:lastRow>
      <a:tcTxStyle>
        <a:fontRef idx="minor">
          <a:prstClr val="black"/>
        </a:fontRef>
        <a:schemeClr val="dk1"/>
      </a:tcTxStyle>
    </a:lastRow>
    <a:firstRow>
      <a:tcTxStyle b="on">
        <a:fontRef idx="minor">
          <a:prstClr val="black"/>
        </a:fontRef>
        <a:schemeClr val="dk2"/>
      </a:tcTxStyle>
      <a:tcStyle>
        <a:tcBdr>
          <a:top>
            <a:ln w="12700" cmpd="sng">
              <a:solidFill>
                <a:schemeClr val="dk2"/>
              </a:solidFill>
            </a:ln>
          </a:top>
          <a:bottom>
            <a:ln w="12700" cmpd="sng">
              <a:solidFill>
                <a:schemeClr val="dk2"/>
              </a:solidFill>
            </a:ln>
          </a:bottom>
        </a:tcBdr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87015" autoAdjust="0"/>
  </p:normalViewPr>
  <p:slideViewPr>
    <p:cSldViewPr snapToGrid="0">
      <p:cViewPr>
        <p:scale>
          <a:sx n="75" d="100"/>
          <a:sy n="75" d="100"/>
        </p:scale>
        <p:origin x="-1192" y="-48"/>
      </p:cViewPr>
      <p:guideLst>
        <p:guide orient="horz" pos="1136"/>
        <p:guide orient="horz" pos="180"/>
        <p:guide orient="horz" pos="1181"/>
        <p:guide orient="horz" pos="4085"/>
        <p:guide pos="284"/>
        <p:guide pos="5478"/>
      </p:guideLst>
    </p:cSldViewPr>
  </p:slideViewPr>
  <p:outlineViewPr>
    <p:cViewPr>
      <p:scale>
        <a:sx n="33" d="100"/>
        <a:sy n="33" d="100"/>
      </p:scale>
      <p:origin x="0" y="-29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notesMaster" Target="notesMasters/notesMaster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3.xml" /><Relationship Id="rId35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/>
        </p:spPr>
        <p:txBody>
          <a:bodyPr vert="horz" lIns="91440" tIns="45720" rIns="91440" bIns="45720" rtlCol="0"/>
          <a:lstStyle>
            <a:lvl1pPr marL="270000" indent="-270000" algn="l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/>
        </p:spPr>
        <p:txBody>
          <a:bodyPr vert="horz" lIns="91440" tIns="45720" rIns="91440" bIns="45720" rtlCol="0"/>
          <a:lstStyle>
            <a:lvl1pPr marL="270000" indent="-270000" algn="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3EF198-27D2-42A9-8196-20FBAD02BC21}" type="datetimeFigureOut">
              <a:rPr lang="en-US"/>
              <a:t>8/9/2019</a:t>
            </a:fld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/>
        </p:spPr>
        <p:txBody>
          <a:bodyPr vert="horz" lIns="91440" tIns="45720" rIns="91440" bIns="45720" rtlCol="0" anchor="b"/>
          <a:lstStyle>
            <a:lvl1pPr marL="270000" indent="-270000" algn="l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/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>
            <a:lvl1pPr algn="r" eaLnBrk="1" hangingPunct="1">
              <a:buClr>
                <a:schemeClr val="tx2"/>
              </a:buClr>
              <a:buFont typeface="Wingdings 2" pitchFamily="18" charset="2"/>
              <a:buChar char=""/>
              <a:defRPr sz="1200"/>
            </a:lvl1pPr>
          </a:lstStyle>
          <a:p>
            <a:pPr>
              <a:defRPr/>
            </a:pPr>
            <a:fld id="{3EA07CC1-065E-48BD-A9C3-23035239859A}" type="slidenum">
              <a:rPr lang="en-GB" altLang="en-US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978594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100"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8200"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8888"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7988" algn="l" defTabSz="8382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6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27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/>
          </a:bodyPr>
          <a:lstStyle/>
          <a:p/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D19C87-C788-4163-AC31-079DC1A8C2E4}" type="slidenum">
              <a:rPr lang="en-GB" altLang="en-US" smtClean="0"/>
              <a:t>1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/>
          </a:bodyPr>
          <a:lstStyle/>
          <a:p/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C352C2-D839-4559-8414-B22AB30B8A8E}" type="slidenum">
              <a:rPr lang="en-GB" altLang="en-US" smtClean="0"/>
              <a:t>2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/>
          </a:bodyPr>
          <a:lstStyle/>
          <a:p/>
        </p:txBody>
      </p:sp>
      <p:sp>
        <p:nvSpPr>
          <p:cNvPr id="70660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76436B9-EAED-414F-86FC-238477003721}" type="slidenum">
              <a:rPr lang="en-GB" altLang="en-US" smtClean="0"/>
              <a:t>3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/>
          </a:bodyPr>
          <a:lstStyle/>
          <a:p/>
        </p:txBody>
      </p:sp>
      <p:sp>
        <p:nvSpPr>
          <p:cNvPr id="7168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74567F-371E-40C9-9849-E5EC41EA9523}" type="slidenum">
              <a:rPr lang="en-GB" altLang="en-US" smtClean="0"/>
              <a:t>4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/>
          </a:bodyPr>
          <a:lstStyle/>
          <a:p/>
        </p:txBody>
      </p:sp>
      <p:sp>
        <p:nvSpPr>
          <p:cNvPr id="72708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C86944-EC34-4FC1-8F3C-821710B86134}" type="slidenum">
              <a:rPr lang="en-GB" altLang="en-US" smtClean="0"/>
              <a:t>5</a:t>
            </a:fld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emf" /><Relationship Id="rId5" Type="http://schemas.openxmlformats.org/officeDocument/2006/relationships/image" Target="../media/image4.jpe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jpeg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emf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jpeg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emf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jpeg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2.png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jpeg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jpeg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jpe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jpeg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3.emf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4.jpeg" /><Relationship Id="rId3" Type="http://schemas.openxmlformats.org/officeDocument/2006/relationships/image" Target="../media/image1.png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2.png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jpeg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jpeg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jpeg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3.emf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US"/>
          </a:p>
        </p:txBody>
      </p:sp>
      <p:sp>
        <p:nvSpPr>
          <p:cNvPr id="3" name="ImageBox">
            <a:extLst>
              <a:ext uri="{FF2B5EF4-FFF2-40B4-BE49-F238E27FC236}"/>
            </a:extLst>
          </p:cNvPr>
          <p:cNvSpPr/>
          <p:nvPr userDrawn="1"/>
        </p:nvSpPr>
        <p:spPr>
          <a:xfrm>
            <a:off x="2268538" y="0"/>
            <a:ext cx="6877050" cy="6858000"/>
          </a:xfrm>
          <a:prstGeom prst="rect"/>
          <a:solidFill>
            <a:srgbClr val="FFFFFF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/>
          </a:p>
        </p:txBody>
      </p:sp>
      <p:pic>
        <p:nvPicPr>
          <p:cNvPr id="4" name="WhiteBoxClientLogo" hidden="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268538" y="2135188"/>
            <a:ext cx="6875462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WhiteBox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68538" y="2135188"/>
            <a:ext cx="6875462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tsConfidential" hidden="1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>
          <a:xfrm>
            <a:off x="2743200" y="4467225"/>
            <a:ext cx="6015038" cy="1539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en-US" sz="1200" b="1" dirty="1">
                <a:solidFill>
                  <a:schemeClr val="bg2"/>
                </a:solidFill>
              </a:rPr>
              <a:t>Confidential</a:t>
            </a:r>
          </a:p>
        </p:txBody>
      </p:sp>
      <p:sp>
        <p:nvSpPr>
          <p:cNvPr id="7" name="ClientLogoBox" hidden="1">
            <a:extLst>
              <a:ext uri="{FF2B5EF4-FFF2-40B4-BE49-F238E27FC236}"/>
            </a:extLst>
          </p:cNvPr>
          <p:cNvSpPr/>
          <p:nvPr userDrawn="1"/>
        </p:nvSpPr>
        <p:spPr>
          <a:xfrm>
            <a:off x="7331075" y="3030538"/>
            <a:ext cx="1366838" cy="796925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31" tIns="47331" rIns="47331" bIns="47331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US"/>
          </a:p>
        </p:txBody>
      </p:sp>
      <p:sp>
        <p:nvSpPr>
          <p:cNvPr id="8" name="TitleDate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2743200" y="4164013"/>
            <a:ext cx="5951538" cy="246062"/>
          </a:xfrm>
          <a:prstGeom prst="rect"/>
        </p:spPr>
        <p:txBody>
          <a:bodyPr lIns="0" tIns="0" rIns="0" bIns="0"/>
          <a:lstStyle>
            <a:lvl1pPr lvl="0">
              <a:spcBef>
                <a:spcPts val="1800"/>
              </a:spcBef>
              <a:buFont typeface="Arial" pitchFamily="34" charset="0"/>
              <a:defRPr sz="1600" b="1" baseline="0">
                <a:solidFill>
                  <a:schemeClr val="tx2"/>
                </a:solidFill>
              </a:defRPr>
            </a:lvl1pPr>
            <a:lvl2pPr marL="0" indent="0">
              <a:spcBef>
                <a:spcPts val="900"/>
              </a:spcBef>
              <a:buFont typeface="Arial" panose="05020102010507070707" pitchFamily="18" charset="2"/>
              <a:buNone/>
              <a:defRPr sz="1800"/>
            </a:lvl2pPr>
            <a:lvl3pPr marL="270000" indent="-270000">
              <a:spcBef>
                <a:spcPts val="900"/>
              </a:spcBef>
              <a:buFont typeface="Wingdings 2" panose="05020102010507070707" pitchFamily="18" charset="2"/>
              <a:buChar char="¡"/>
              <a:defRPr sz="1800"/>
            </a:lvl3pPr>
            <a:lvl4pPr indent="-270000">
              <a:spcBef>
                <a:spcPts val="600"/>
              </a:spcBef>
              <a:defRPr sz="1800"/>
            </a:lvl4pPr>
            <a:lvl5pPr marL="810000" indent="-270000">
              <a:spcBef>
                <a:spcPts val="600"/>
              </a:spcBef>
              <a:defRPr sz="1800"/>
            </a:lvl5pPr>
            <a:lvl6pPr marL="1080000" indent="-270000">
              <a:spcBef>
                <a:spcPts val="600"/>
              </a:spcBef>
              <a:defRPr sz="1800"/>
            </a:lvl6pPr>
            <a:lvl7pPr marL="1350000" indent="-270000">
              <a:spcBef>
                <a:spcPts val="600"/>
              </a:spcBef>
              <a:defRPr sz="1800"/>
            </a:lvl7pPr>
            <a:lvl8pPr marL="1620000" indent="-270000">
              <a:spcBef>
                <a:spcPts val="600"/>
              </a:spcBef>
              <a:defRPr sz="1800"/>
            </a:lvl8pPr>
            <a:lvl9pPr marL="1890000" indent="-270000">
              <a:spcBef>
                <a:spcPts val="600"/>
              </a:spcBef>
              <a:defRPr sz="1800"/>
            </a:lvl9pPr>
          </a:lstStyle>
          <a:p>
            <a:pPr marL="0" indent="0" defTabSz="914342" fontAlgn="auto" eaLnBrk="1" hangingPunct="1">
              <a:spcAft>
                <a:spcPct val="0"/>
              </a:spcAft>
              <a:buClr>
                <a:schemeClr val="tx2"/>
              </a:buCl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0825" cy="6854825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270000" indent="-27000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US"/>
          </a:p>
        </p:txBody>
      </p:sp>
      <p:sp>
        <p:nvSpPr>
          <p:cNvPr id="10" name="ColouredBa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2268538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/>
          </a:p>
        </p:txBody>
      </p:sp>
      <p:pic>
        <p:nvPicPr>
          <p:cNvPr id="11" name="DLAPipe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49263" y="3030538"/>
            <a:ext cx="1368425" cy="796925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/>
          <a:srcRect t="1218" b="1875"/>
          <a:stretch>
            <a:fillRect/>
          </a:stretch>
        </p:blipFill>
        <p:spPr>
          <a:xfrm>
            <a:off x="-9525" y="0"/>
            <a:ext cx="9153525" cy="6858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9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8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uredBackground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/>
          </a:p>
        </p:txBody>
      </p:sp>
      <p:pic>
        <p:nvPicPr>
          <p:cNvPr id="3" name="DLAPi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49263" y="3030538"/>
            <a:ext cx="1368425" cy="796925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tsDisclaimer_None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>
          <a:xfrm>
            <a:off x="449263" y="4038600"/>
            <a:ext cx="8245475" cy="244316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US" altLang="en-US" sz="1000" dirty="1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05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mageBox">
            <a:extLst>
              <a:ext uri="{FF2B5EF4-FFF2-40B4-BE49-F238E27FC236}"/>
            </a:extLst>
          </p:cNvPr>
          <p:cNvSpPr/>
          <p:nvPr userDrawn="1"/>
        </p:nvSpPr>
        <p:spPr>
          <a:xfrm>
            <a:off x="2268538" y="0"/>
            <a:ext cx="6877050" cy="6858000"/>
          </a:xfrm>
          <a:prstGeom prst="rect"/>
          <a:solidFill>
            <a:srgbClr val="FFFFFF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6" name="WhiteBoxClientLogo" hidden="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268538" y="2135188"/>
            <a:ext cx="6875462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WhiteBox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68538" y="2135188"/>
            <a:ext cx="6875462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tsConfidential" hidden="1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>
          <a:xfrm>
            <a:off x="2743200" y="4467225"/>
            <a:ext cx="6015038" cy="1539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r>
              <a:rPr lang="en-US" altLang="en-US" sz="1200" b="1" dirty="1">
                <a:solidFill>
                  <a:srgbClr val="6A6C6B"/>
                </a:solidFill>
              </a:rPr>
              <a:t>Confidential</a:t>
            </a:r>
          </a:p>
        </p:txBody>
      </p:sp>
      <p:sp>
        <p:nvSpPr>
          <p:cNvPr id="9" name="ClientLogoBox" hidden="1">
            <a:extLst>
              <a:ext uri="{FF2B5EF4-FFF2-40B4-BE49-F238E27FC236}"/>
            </a:extLst>
          </p:cNvPr>
          <p:cNvSpPr/>
          <p:nvPr userDrawn="1"/>
        </p:nvSpPr>
        <p:spPr>
          <a:xfrm>
            <a:off x="7331075" y="3030538"/>
            <a:ext cx="1366838" cy="796925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31" tIns="47331" rIns="47331" bIns="47331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Date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2743200" y="4164013"/>
            <a:ext cx="5951538" cy="246062"/>
          </a:xfrm>
          <a:prstGeom prst="rect"/>
        </p:spPr>
        <p:txBody>
          <a:bodyPr lIns="0" tIns="0" rIns="0" bIns="0"/>
          <a:lstStyle>
            <a:lvl1pPr lvl="0">
              <a:spcBef>
                <a:spcPts val="1800"/>
              </a:spcBef>
              <a:buFont typeface="Arial" pitchFamily="34" charset="0"/>
              <a:defRPr sz="1600" b="1" baseline="0">
                <a:solidFill>
                  <a:schemeClr val="tx2"/>
                </a:solidFill>
              </a:defRPr>
            </a:lvl1pPr>
            <a:lvl2pPr marL="0" indent="0">
              <a:spcBef>
                <a:spcPts val="900"/>
              </a:spcBef>
              <a:buFont typeface="Arial" panose="05020102010507070707" pitchFamily="18" charset="2"/>
              <a:buNone/>
              <a:defRPr sz="1800"/>
            </a:lvl2pPr>
            <a:lvl3pPr marL="270000" indent="-270000">
              <a:spcBef>
                <a:spcPts val="900"/>
              </a:spcBef>
              <a:buFont typeface="Wingdings 2" panose="05020102010507070707" pitchFamily="18" charset="2"/>
              <a:buChar char="¡"/>
              <a:defRPr sz="1800"/>
            </a:lvl3pPr>
            <a:lvl4pPr indent="-270000">
              <a:spcBef>
                <a:spcPts val="600"/>
              </a:spcBef>
              <a:defRPr sz="1800"/>
            </a:lvl4pPr>
            <a:lvl5pPr marL="810000" indent="-270000">
              <a:spcBef>
                <a:spcPts val="600"/>
              </a:spcBef>
              <a:defRPr sz="1800"/>
            </a:lvl5pPr>
            <a:lvl6pPr marL="1080000" indent="-270000">
              <a:spcBef>
                <a:spcPts val="600"/>
              </a:spcBef>
              <a:defRPr sz="1800"/>
            </a:lvl6pPr>
            <a:lvl7pPr marL="1350000" indent="-270000">
              <a:spcBef>
                <a:spcPts val="600"/>
              </a:spcBef>
              <a:defRPr sz="1800"/>
            </a:lvl7pPr>
            <a:lvl8pPr marL="1620000" indent="-270000">
              <a:spcBef>
                <a:spcPts val="600"/>
              </a:spcBef>
              <a:defRPr sz="1800"/>
            </a:lvl8pPr>
            <a:lvl9pPr marL="1890000" indent="-270000">
              <a:spcBef>
                <a:spcPts val="600"/>
              </a:spcBef>
              <a:defRPr sz="1800"/>
            </a:lvl9pPr>
          </a:lstStyle>
          <a:p>
            <a:pPr marL="0" indent="0" defTabSz="914342" fontAlgn="auto" eaLnBrk="1" hangingPunct="1">
              <a:spcAft>
                <a:spcPct val="0"/>
              </a:spcAft>
              <a:buClr>
                <a:srgbClr val="0073CF"/>
              </a:buClr>
              <a:defRPr/>
            </a:pPr>
            <a:endParaRPr lang="en-US">
              <a:solidFill>
                <a:srgbClr val="0073CF"/>
              </a:solidFill>
              <a:latin typeface="+mn-lt"/>
              <a:cs typeface="+mn-cs"/>
            </a:endParaRPr>
          </a:p>
        </p:txBody>
      </p:sp>
      <p:sp>
        <p:nvSpPr>
          <p:cNvPr id="11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0825" cy="6854825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270000" indent="-27000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Char char="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louredBa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2268538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13" name="DLAPipe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49263" y="3030538"/>
            <a:ext cx="1368425" cy="796925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2518279"/>
            <a:ext cx="5951538" cy="900000"/>
          </a:xfrm>
        </p:spPr>
        <p:txBody>
          <a:bodyPr/>
          <a:lstStyle>
            <a:lvl1pPr algn="l">
              <a:lnSpc>
                <a:spcPct val="100000"/>
              </a:lnSpc>
              <a:defRPr sz="3000" b="1" cap="all" baseline="0"/>
            </a:lvl1pPr>
          </a:lstStyle>
          <a:p>
            <a:r>
              <a:rPr lang="en-US" noProof="0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3501159"/>
            <a:ext cx="5951538" cy="576000"/>
          </a:xfrm>
        </p:spPr>
        <p:txBody>
          <a:bodyPr/>
          <a:lstStyle>
            <a:lvl1pPr marL="0" indent="0" algn="l">
              <a:spcBef>
                <a:spcPct val="0"/>
              </a:spcBef>
              <a:buNone/>
              <a:defRPr sz="1800" baseline="0">
                <a:solidFill>
                  <a:schemeClr val="bg2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46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5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0850" y="1873250"/>
            <a:ext cx="4020574" cy="4608512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4"/>
          </p:nvPr>
        </p:nvSpPr>
        <p:spPr>
          <a:xfrm>
            <a:off x="4674164" y="1873250"/>
            <a:ext cx="4020574" cy="460851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2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mall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6894513" y="0"/>
            <a:ext cx="2087562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6192838" cy="4608514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000"/>
            <a:ext cx="6192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5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Double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5310188" y="0"/>
            <a:ext cx="3671887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4561680" cy="460851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000"/>
            <a:ext cx="456015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0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Medium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6354763" y="0"/>
            <a:ext cx="2627312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0849" y="1873250"/>
            <a:ext cx="5544000" cy="4601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000"/>
            <a:ext cx="5542813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5705475" y="0"/>
            <a:ext cx="3276600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4968000" cy="46016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" y="288000"/>
            <a:ext cx="4968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5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1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y Box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>
          <a:xfrm>
            <a:off x="2933700" y="0"/>
            <a:ext cx="6048375" cy="6605588"/>
          </a:xfrm>
          <a:prstGeom prst="rect"/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58838"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Clr>
                <a:srgbClr val="0073CF"/>
              </a:buClr>
              <a:buFont typeface="Wingdings 2" pitchFamily="18" charset="2"/>
              <a:buNone/>
              <a:defRPr/>
            </a:pPr>
            <a:endParaRPr lang="en-US" altLang="en-US" sz="700">
              <a:solidFill>
                <a:srgbClr val="000000"/>
              </a:solidFill>
            </a:endParaRPr>
          </a:p>
        </p:txBody>
      </p:sp>
      <p:sp>
        <p:nvSpPr>
          <p:cNvPr id="5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2196000" cy="46016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288000"/>
            <a:ext cx="2196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5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uredBackground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3" name="DLAPi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49263" y="3030538"/>
            <a:ext cx="1368425" cy="796925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tsDisclaimer_None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>
          <a:xfrm>
            <a:off x="449263" y="4038600"/>
            <a:ext cx="8245475" cy="244316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r>
              <a:rPr lang="en-US" altLang="en-US" sz="1000" dirty="1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05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10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mageBox">
            <a:extLst>
              <a:ext uri="{FF2B5EF4-FFF2-40B4-BE49-F238E27FC236}"/>
            </a:extLst>
          </p:cNvPr>
          <p:cNvSpPr/>
          <p:nvPr userDrawn="1"/>
        </p:nvSpPr>
        <p:spPr>
          <a:xfrm>
            <a:off x="2268538" y="0"/>
            <a:ext cx="6877050" cy="6858000"/>
          </a:xfrm>
          <a:prstGeom prst="rect"/>
          <a:solidFill>
            <a:srgbClr val="FFFFFF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6" name="WhiteBoxClientLogo" hidden="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268538" y="2135188"/>
            <a:ext cx="6875462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WhiteBox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68538" y="2135188"/>
            <a:ext cx="6875462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tsConfidential" hidden="1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>
          <a:xfrm>
            <a:off x="2743200" y="4467225"/>
            <a:ext cx="6015038" cy="1539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r>
              <a:rPr lang="en-US" altLang="en-US" sz="1200" b="1" dirty="1">
                <a:solidFill>
                  <a:srgbClr val="6A6C6B"/>
                </a:solidFill>
              </a:rPr>
              <a:t>Confidential</a:t>
            </a:r>
          </a:p>
        </p:txBody>
      </p:sp>
      <p:sp>
        <p:nvSpPr>
          <p:cNvPr id="9" name="ClientLogoBox" hidden="1">
            <a:extLst>
              <a:ext uri="{FF2B5EF4-FFF2-40B4-BE49-F238E27FC236}"/>
            </a:extLst>
          </p:cNvPr>
          <p:cNvSpPr/>
          <p:nvPr userDrawn="1"/>
        </p:nvSpPr>
        <p:spPr>
          <a:xfrm>
            <a:off x="7331075" y="3030538"/>
            <a:ext cx="1366838" cy="796925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31" tIns="47331" rIns="47331" bIns="47331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Date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2743200" y="4164013"/>
            <a:ext cx="5951538" cy="246062"/>
          </a:xfrm>
          <a:prstGeom prst="rect"/>
        </p:spPr>
        <p:txBody>
          <a:bodyPr lIns="0" tIns="0" rIns="0" bIns="0"/>
          <a:lstStyle>
            <a:lvl1pPr lvl="0">
              <a:spcBef>
                <a:spcPts val="1800"/>
              </a:spcBef>
              <a:buFont typeface="Arial" pitchFamily="34" charset="0"/>
              <a:defRPr sz="1600" b="1" baseline="0">
                <a:solidFill>
                  <a:schemeClr val="tx2"/>
                </a:solidFill>
              </a:defRPr>
            </a:lvl1pPr>
            <a:lvl2pPr marL="0" indent="0">
              <a:spcBef>
                <a:spcPts val="900"/>
              </a:spcBef>
              <a:buFont typeface="Arial" panose="05020102010507070707" pitchFamily="18" charset="2"/>
              <a:buNone/>
              <a:defRPr sz="1800"/>
            </a:lvl2pPr>
            <a:lvl3pPr marL="270000" indent="-270000">
              <a:spcBef>
                <a:spcPts val="900"/>
              </a:spcBef>
              <a:buFont typeface="Wingdings 2" panose="05020102010507070707" pitchFamily="18" charset="2"/>
              <a:buChar char="¡"/>
              <a:defRPr sz="1800"/>
            </a:lvl3pPr>
            <a:lvl4pPr indent="-270000">
              <a:spcBef>
                <a:spcPts val="600"/>
              </a:spcBef>
              <a:defRPr sz="1800"/>
            </a:lvl4pPr>
            <a:lvl5pPr marL="810000" indent="-270000">
              <a:spcBef>
                <a:spcPts val="600"/>
              </a:spcBef>
              <a:defRPr sz="1800"/>
            </a:lvl5pPr>
            <a:lvl6pPr marL="1080000" indent="-270000">
              <a:spcBef>
                <a:spcPts val="600"/>
              </a:spcBef>
              <a:defRPr sz="1800"/>
            </a:lvl6pPr>
            <a:lvl7pPr marL="1350000" indent="-270000">
              <a:spcBef>
                <a:spcPts val="600"/>
              </a:spcBef>
              <a:defRPr sz="1800"/>
            </a:lvl7pPr>
            <a:lvl8pPr marL="1620000" indent="-270000">
              <a:spcBef>
                <a:spcPts val="600"/>
              </a:spcBef>
              <a:defRPr sz="1800"/>
            </a:lvl8pPr>
            <a:lvl9pPr marL="1890000" indent="-270000">
              <a:spcBef>
                <a:spcPts val="600"/>
              </a:spcBef>
              <a:defRPr sz="1800"/>
            </a:lvl9pPr>
          </a:lstStyle>
          <a:p>
            <a:pPr marL="0" indent="0" defTabSz="914342" fontAlgn="auto" eaLnBrk="1" hangingPunct="1">
              <a:spcAft>
                <a:spcPct val="0"/>
              </a:spcAft>
              <a:buClr>
                <a:srgbClr val="0073CF"/>
              </a:buClr>
              <a:defRPr/>
            </a:pPr>
            <a:endParaRPr lang="en-US">
              <a:solidFill>
                <a:srgbClr val="0073CF"/>
              </a:solidFill>
              <a:latin typeface="+mn-lt"/>
            </a:endParaRPr>
          </a:p>
        </p:txBody>
      </p:sp>
      <p:sp>
        <p:nvSpPr>
          <p:cNvPr id="11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0825" cy="6854825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270000" indent="-27000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Char char="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louredBa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2268538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13" name="DLAPipe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449263" y="3030538"/>
            <a:ext cx="1368425" cy="796925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2518279"/>
            <a:ext cx="5951538" cy="900000"/>
          </a:xfrm>
        </p:spPr>
        <p:txBody>
          <a:bodyPr/>
          <a:lstStyle>
            <a:lvl1pPr algn="l">
              <a:lnSpc>
                <a:spcPct val="100000"/>
              </a:lnSpc>
              <a:defRPr sz="3000" b="1" cap="all" baseline="0"/>
            </a:lvl1pPr>
          </a:lstStyle>
          <a:p>
            <a:r>
              <a:rPr lang="en-US" noProof="0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3501159"/>
            <a:ext cx="5951538" cy="576000"/>
          </a:xfrm>
        </p:spPr>
        <p:txBody>
          <a:bodyPr/>
          <a:lstStyle>
            <a:lvl1pPr marL="0" indent="0" algn="l">
              <a:spcBef>
                <a:spcPct val="0"/>
              </a:spcBef>
              <a:buNone/>
              <a:defRPr sz="1800" baseline="0">
                <a:solidFill>
                  <a:schemeClr val="bg2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76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8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mageBox">
            <a:extLst>
              <a:ext uri="{FF2B5EF4-FFF2-40B4-BE49-F238E27FC236}"/>
            </a:extLst>
          </p:cNvPr>
          <p:cNvSpPr/>
          <p:nvPr userDrawn="1"/>
        </p:nvSpPr>
        <p:spPr>
          <a:xfrm>
            <a:off x="2555875" y="0"/>
            <a:ext cx="6588125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6" name="WhiteBox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555875" y="2135188"/>
            <a:ext cx="6588125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ctionNumberPlaceholder"/>
          <p:cNvSpPr>
            <a:spLocks noGrp="1"/>
          </p:cNvSpPr>
          <p:nvPr>
            <p:ph type="body" sz="quarter" idx="10"/>
          </p:nvPr>
        </p:nvSpPr>
        <p:spPr>
          <a:xfrm>
            <a:off x="0" y="2149787"/>
            <a:ext cx="2556000" cy="2554545"/>
          </a:xfrm>
        </p:spPr>
        <p:txBody>
          <a:bodyPr>
            <a:spAutoFit/>
          </a:bodyPr>
          <a:lstStyle>
            <a:lvl1pPr marL="0" indent="0" algn="ctr">
              <a:buNone/>
              <a:defRPr sz="1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2747963"/>
            <a:ext cx="5940000" cy="1362075"/>
          </a:xfrm>
        </p:spPr>
        <p:txBody>
          <a:bodyPr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98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0850" y="1873250"/>
            <a:ext cx="4020574" cy="4608512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4"/>
          </p:nvPr>
        </p:nvSpPr>
        <p:spPr>
          <a:xfrm>
            <a:off x="4674164" y="1873250"/>
            <a:ext cx="4020574" cy="460851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62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6894513" y="0"/>
            <a:ext cx="2087562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5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6192838" cy="4608514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586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ouble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5310188" y="0"/>
            <a:ext cx="3671887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5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4561680" cy="460851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7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US"/>
          </a:p>
        </p:txBody>
      </p:sp>
      <p:sp>
        <p:nvSpPr>
          <p:cNvPr id="5" name="ImageBox">
            <a:extLst>
              <a:ext uri="{FF2B5EF4-FFF2-40B4-BE49-F238E27FC236}"/>
            </a:extLst>
          </p:cNvPr>
          <p:cNvSpPr/>
          <p:nvPr userDrawn="1"/>
        </p:nvSpPr>
        <p:spPr>
          <a:xfrm>
            <a:off x="2555875" y="0"/>
            <a:ext cx="6588125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/>
          </a:p>
        </p:txBody>
      </p:sp>
      <p:pic>
        <p:nvPicPr>
          <p:cNvPr id="6" name="WhiteBox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555875" y="2135188"/>
            <a:ext cx="6588125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ctionNumberPlaceholder"/>
          <p:cNvSpPr>
            <a:spLocks noGrp="1"/>
          </p:cNvSpPr>
          <p:nvPr>
            <p:ph type="body" sz="quarter" idx="10"/>
          </p:nvPr>
        </p:nvSpPr>
        <p:spPr>
          <a:xfrm>
            <a:off x="0" y="2149787"/>
            <a:ext cx="2556000" cy="2554545"/>
          </a:xfrm>
        </p:spPr>
        <p:txBody>
          <a:bodyPr>
            <a:spAutoFit/>
          </a:bodyPr>
          <a:lstStyle>
            <a:lvl1pPr marL="0" indent="0" algn="ctr">
              <a:buNone/>
              <a:defRPr sz="1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2747963"/>
            <a:ext cx="5940000" cy="1362075"/>
          </a:xfrm>
        </p:spPr>
        <p:txBody>
          <a:bodyPr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523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6354763" y="0"/>
            <a:ext cx="2627312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0849" y="1873250"/>
            <a:ext cx="5544000" cy="4601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000"/>
            <a:ext cx="5542813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0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5705475" y="0"/>
            <a:ext cx="3276600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4968000" cy="46016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" y="288000"/>
            <a:ext cx="4968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2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y Box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>
          <a:xfrm>
            <a:off x="2933700" y="0"/>
            <a:ext cx="6048375" cy="6605588"/>
          </a:xfrm>
          <a:prstGeom prst="rect"/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58838"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Clr>
                <a:srgbClr val="0073CF"/>
              </a:buClr>
              <a:buFont typeface="Wingdings 2" pitchFamily="18" charset="2"/>
              <a:buNone/>
              <a:defRPr/>
            </a:pPr>
            <a:endParaRPr lang="en-US" altLang="en-US" sz="700">
              <a:solidFill>
                <a:prstClr val="black"/>
              </a:solidFill>
            </a:endParaRPr>
          </a:p>
        </p:txBody>
      </p:sp>
      <p:sp>
        <p:nvSpPr>
          <p:cNvPr id="5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2196000" cy="46016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288000"/>
            <a:ext cx="2196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0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85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445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uredBackground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3" name="DLAPi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49263" y="3030538"/>
            <a:ext cx="1368425" cy="796925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tsDisclaimer_None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>
          <a:xfrm>
            <a:off x="449263" y="4038600"/>
            <a:ext cx="8245475" cy="244316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r>
              <a:rPr lang="en-US" altLang="en-US" sz="1000" dirty="1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84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/>
          <a:srcRect t="1497" b="1546"/>
          <a:stretch>
            <a:fillRect/>
          </a:stretch>
        </p:blipFill>
        <p:spPr>
          <a:xfrm>
            <a:off x="0" y="0"/>
            <a:ext cx="9148763" cy="6858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mageBox" hidden="1">
            <a:extLst>
              <a:ext uri="{FF2B5EF4-FFF2-40B4-BE49-F238E27FC236}"/>
            </a:extLst>
          </p:cNvPr>
          <p:cNvSpPr/>
          <p:nvPr userDrawn="1"/>
        </p:nvSpPr>
        <p:spPr>
          <a:xfrm>
            <a:off x="2268538" y="0"/>
            <a:ext cx="6877050" cy="6858000"/>
          </a:xfrm>
          <a:prstGeom prst="rect"/>
          <a:solidFill>
            <a:srgbClr val="FFFFFF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7" name="WhiteBoxClientLogo" hidden="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268538" y="2135188"/>
            <a:ext cx="6875462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tsConfidential" hidden="1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>
          <a:xfrm>
            <a:off x="2743200" y="4467225"/>
            <a:ext cx="6015038" cy="1539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r>
              <a:rPr lang="en-US" altLang="en-US" sz="1200" b="1" dirty="1">
                <a:solidFill>
                  <a:srgbClr val="6A6C6B"/>
                </a:solidFill>
              </a:rPr>
              <a:t>Confidential</a:t>
            </a:r>
          </a:p>
        </p:txBody>
      </p:sp>
      <p:sp>
        <p:nvSpPr>
          <p:cNvPr id="9" name="ClientLogoBox" hidden="1">
            <a:extLst>
              <a:ext uri="{FF2B5EF4-FFF2-40B4-BE49-F238E27FC236}"/>
            </a:extLst>
          </p:cNvPr>
          <p:cNvSpPr/>
          <p:nvPr userDrawn="1"/>
        </p:nvSpPr>
        <p:spPr>
          <a:xfrm>
            <a:off x="7331075" y="3030538"/>
            <a:ext cx="1366838" cy="796925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31" tIns="47331" rIns="47331" bIns="47331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0825" cy="6854825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270000" indent="-27000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Char char="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2518279"/>
            <a:ext cx="4224129" cy="896825"/>
          </a:xfrm>
        </p:spPr>
        <p:txBody>
          <a:bodyPr/>
          <a:lstStyle>
            <a:lvl1pPr algn="l">
              <a:lnSpc>
                <a:spcPct val="100000"/>
              </a:lnSpc>
              <a:defRPr sz="2400" b="1" cap="all" baseline="0"/>
            </a:lvl1pPr>
          </a:lstStyle>
          <a:p>
            <a:r>
              <a:rPr lang="en-US" noProof="0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1" y="3418279"/>
            <a:ext cx="5951538" cy="576000"/>
          </a:xfrm>
        </p:spPr>
        <p:txBody>
          <a:bodyPr/>
          <a:lstStyle>
            <a:lvl1pPr marL="0" indent="0" algn="l">
              <a:spcBef>
                <a:spcPct val="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1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18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7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Border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0" indent="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ImageBox">
            <a:extLst>
              <a:ext uri="{FF2B5EF4-FFF2-40B4-BE49-F238E27FC236}"/>
            </a:extLst>
          </p:cNvPr>
          <p:cNvSpPr/>
          <p:nvPr userDrawn="1"/>
        </p:nvSpPr>
        <p:spPr>
          <a:xfrm>
            <a:off x="2555875" y="0"/>
            <a:ext cx="6588125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6" name="WhiteBox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555875" y="2135188"/>
            <a:ext cx="6588125" cy="25908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ctionNumberPlaceholder"/>
          <p:cNvSpPr>
            <a:spLocks noGrp="1"/>
          </p:cNvSpPr>
          <p:nvPr>
            <p:ph type="body" sz="quarter" idx="10"/>
          </p:nvPr>
        </p:nvSpPr>
        <p:spPr>
          <a:xfrm>
            <a:off x="0" y="2149787"/>
            <a:ext cx="2556000" cy="2554545"/>
          </a:xfrm>
        </p:spPr>
        <p:txBody>
          <a:bodyPr>
            <a:spAutoFit/>
          </a:bodyPr>
          <a:lstStyle>
            <a:lvl1pPr marL="0" indent="0" algn="ctr">
              <a:buNone/>
              <a:defRPr sz="1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2747963"/>
            <a:ext cx="5940000" cy="1362075"/>
          </a:xfrm>
        </p:spPr>
        <p:txBody>
          <a:bodyPr/>
          <a:lstStyle>
            <a:lvl1pPr algn="l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71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0850" y="1873250"/>
            <a:ext cx="4020574" cy="4608512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4"/>
          </p:nvPr>
        </p:nvSpPr>
        <p:spPr>
          <a:xfrm>
            <a:off x="4674164" y="1873250"/>
            <a:ext cx="4020574" cy="460851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2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0850" y="1873250"/>
            <a:ext cx="4020574" cy="4608512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4"/>
          </p:nvPr>
        </p:nvSpPr>
        <p:spPr>
          <a:xfrm>
            <a:off x="4674164" y="1873250"/>
            <a:ext cx="4020574" cy="4608512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43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mall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6894513" y="0"/>
            <a:ext cx="2087562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5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6192838" cy="4608514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68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Double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5310188" y="0"/>
            <a:ext cx="3671887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5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7953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4561680" cy="460851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08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Medium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6354763" y="0"/>
            <a:ext cx="2627312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0849" y="1873250"/>
            <a:ext cx="5544000" cy="4601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000"/>
            <a:ext cx="5542813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9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5705475" y="0"/>
            <a:ext cx="3276600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4968000" cy="46016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" y="288000"/>
            <a:ext cx="4968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9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y Box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>
          <a:xfrm>
            <a:off x="2933700" y="0"/>
            <a:ext cx="6048375" cy="6605588"/>
          </a:xfrm>
          <a:prstGeom prst="rect"/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58838"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Clr>
                <a:srgbClr val="0073CF"/>
              </a:buClr>
              <a:buFont typeface="Wingdings 2" pitchFamily="18" charset="2"/>
              <a:buNone/>
              <a:defRPr/>
            </a:pPr>
            <a:endParaRPr lang="en-US" altLang="en-US" sz="700">
              <a:solidFill>
                <a:prstClr val="black"/>
              </a:solidFill>
            </a:endParaRPr>
          </a:p>
        </p:txBody>
      </p:sp>
      <p:sp>
        <p:nvSpPr>
          <p:cNvPr id="5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2196000" cy="46016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288000"/>
            <a:ext cx="2196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8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9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louredBackground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/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pic>
        <p:nvPicPr>
          <p:cNvPr id="3" name="DLAPi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49263" y="3030538"/>
            <a:ext cx="1368425" cy="796925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tsDisclaimer_None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>
          <a:xfrm>
            <a:off x="449263" y="4038600"/>
            <a:ext cx="8245475" cy="244316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r>
              <a:rPr lang="en-US" altLang="en-US" sz="1000" dirty="1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91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/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6894513" y="0"/>
            <a:ext cx="2087562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/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6192838" cy="4608514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000"/>
            <a:ext cx="6192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ouble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/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5310188" y="0"/>
            <a:ext cx="3671887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/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4561680" cy="4608513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000"/>
            <a:ext cx="456015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8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/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6354763" y="0"/>
            <a:ext cx="2627312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/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0849" y="1873250"/>
            <a:ext cx="5544000" cy="4601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88000"/>
            <a:ext cx="5542813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0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/>
          </a:p>
        </p:txBody>
      </p:sp>
      <p:sp>
        <p:nvSpPr>
          <p:cNvPr id="5" name="Grey Box">
            <a:extLst>
              <a:ext uri="{FF2B5EF4-FFF2-40B4-BE49-F238E27FC236}"/>
            </a:extLst>
          </p:cNvPr>
          <p:cNvSpPr/>
          <p:nvPr userDrawn="1"/>
        </p:nvSpPr>
        <p:spPr>
          <a:xfrm>
            <a:off x="5705475" y="0"/>
            <a:ext cx="3276600" cy="6605588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/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4968000" cy="46016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" y="288000"/>
            <a:ext cx="4968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y Box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>
          <a:xfrm>
            <a:off x="2933700" y="0"/>
            <a:ext cx="6048375" cy="6605588"/>
          </a:xfrm>
          <a:prstGeom prst="rect"/>
          <a:solidFill>
            <a:srgbClr val="E3E3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58838"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defTabSz="858838"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858838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altLang="en-US" sz="700"/>
          </a:p>
        </p:txBody>
      </p:sp>
      <p:sp>
        <p:nvSpPr>
          <p:cNvPr id="5" name="Colour Strip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/>
          </a:p>
        </p:txBody>
      </p:sp>
      <p:sp>
        <p:nvSpPr>
          <p:cNvPr id="6" name="Corner Box">
            <a:extLst>
              <a:ext uri="{FF2B5EF4-FFF2-40B4-BE49-F238E27FC236}"/>
            </a:extLst>
          </p:cNvPr>
          <p:cNvSpPr/>
          <p:nvPr userDrawn="1"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endParaRPr lang="en-GB" sz="70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0850" y="1873249"/>
            <a:ext cx="2196000" cy="460164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1"/>
              <a:t>Click to edit Master text styles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288000"/>
            <a:ext cx="2196000" cy="1512000"/>
          </a:xfrm>
        </p:spPr>
        <p:txBody>
          <a:bodyPr/>
          <a:lstStyle/>
          <a:p>
            <a:r>
              <a:rPr lang="en-US" dirty="1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0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theme" Target="../theme/theme3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slideLayout" Target="../slideLayouts/slideLayout35.xml" /><Relationship Id="rId13" Type="http://schemas.openxmlformats.org/officeDocument/2006/relationships/slideLayout" Target="../slideLayouts/slideLayout36.xml" /><Relationship Id="rId14" Type="http://schemas.openxmlformats.org/officeDocument/2006/relationships/slideLayout" Target="../slideLayouts/slideLayout37.xml" /><Relationship Id="rId15" Type="http://schemas.openxmlformats.org/officeDocument/2006/relationships/slideLayout" Target="../slideLayouts/slideLayout38.xml" /><Relationship Id="rId16" Type="http://schemas.openxmlformats.org/officeDocument/2006/relationships/slideLayout" Target="../slideLayouts/slideLayout39.xml" /><Relationship Id="rId17" Type="http://schemas.openxmlformats.org/officeDocument/2006/relationships/slideLayout" Target="../slideLayouts/slideLayout40.xml" /><Relationship Id="rId18" Type="http://schemas.openxmlformats.org/officeDocument/2006/relationships/slideLayout" Target="../slideLayouts/slideLayout41.xml" /><Relationship Id="rId19" Type="http://schemas.openxmlformats.org/officeDocument/2006/relationships/slideLayout" Target="../slideLayouts/slideLayout42.xml" /><Relationship Id="rId2" Type="http://schemas.openxmlformats.org/officeDocument/2006/relationships/slideLayout" Target="../slideLayouts/slideLayout25.xml" /><Relationship Id="rId20" Type="http://schemas.openxmlformats.org/officeDocument/2006/relationships/slideLayout" Target="../slideLayouts/slideLayout43.xml" /><Relationship Id="rId21" Type="http://schemas.openxmlformats.org/officeDocument/2006/relationships/slideLayout" Target="../slideLayouts/slideLayout44.xml" /><Relationship Id="rId22" Type="http://schemas.openxmlformats.org/officeDocument/2006/relationships/slideLayout" Target="../slideLayouts/slideLayout45.xml" /><Relationship Id="rId23" Type="http://schemas.openxmlformats.org/officeDocument/2006/relationships/slideLayout" Target="../slideLayouts/slideLayout46.xml" /><Relationship Id="rId24" Type="http://schemas.openxmlformats.org/officeDocument/2006/relationships/theme" Target="../theme/theme2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49263" y="287338"/>
            <a:ext cx="8245475" cy="151288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 lvl="0"/>
            <a:r>
              <a:rPr lang="en-US" altLang="en-US" dirty="1" smtClean="0"/>
              <a:t>&lt;Insert title&gt;</a:t>
            </a:r>
          </a:p>
        </p:txBody>
      </p:sp>
      <p:sp>
        <p:nvSpPr>
          <p:cNvPr id="112" name="Footer Strip">
            <a:extLst>
              <a:ext uri="{FF2B5EF4-FFF2-40B4-BE49-F238E27FC236}"/>
            </a:extLst>
          </p:cNvPr>
          <p:cNvSpPr/>
          <p:nvPr/>
        </p:nvSpPr>
        <p:spPr>
          <a:xfrm>
            <a:off x="0" y="6554788"/>
            <a:ext cx="9144000" cy="304800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GB" sz="700"/>
          </a:p>
        </p:txBody>
      </p:sp>
      <p:sp>
        <p:nvSpPr>
          <p:cNvPr id="3" name="ctsMasterTextPlaceholder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0" y="1874838"/>
            <a:ext cx="8243888" cy="4606925"/>
          </a:xfrm>
          <a:prstGeom prst="rect"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1"/>
              <a:t>&lt;Insert bullets or format text with the buttons on the ‘Firm Tools’ ribbon&gt;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  <a:p>
            <a:pPr lvl="5"/>
            <a:r>
              <a:rPr lang="en-US" noProof="0" dirty="1"/>
              <a:t>Sixth level</a:t>
            </a:r>
          </a:p>
          <a:p>
            <a:pPr lvl="6"/>
            <a:r>
              <a:rPr lang="en-US" noProof="0" dirty="1"/>
              <a:t>Seventh level</a:t>
            </a:r>
          </a:p>
          <a:p>
            <a:pPr lvl="7"/>
            <a:r>
              <a:rPr lang="en-US" noProof="0" dirty="1"/>
              <a:t>Eighth level</a:t>
            </a:r>
          </a:p>
          <a:p>
            <a:pPr lvl="8"/>
            <a:r>
              <a:rPr lang="en-US" noProof="0" dirty="1"/>
              <a:t>Ninth level</a:t>
            </a:r>
          </a:p>
        </p:txBody>
      </p:sp>
      <p:sp>
        <p:nvSpPr>
          <p:cNvPr id="114" name="ctsScreenWeb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439738" y="6627813"/>
            <a:ext cx="1079500" cy="153987"/>
          </a:xfrm>
          <a:prstGeom prst="rect"/>
        </p:spPr>
        <p:txBody>
          <a:bodyPr wrap="none"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en-GB" sz="1000" dirty="1">
                <a:solidFill>
                  <a:schemeClr val="tx2"/>
                </a:solidFill>
              </a:rPr>
              <a:t>www.dlapiper.com</a:t>
            </a:r>
          </a:p>
        </p:txBody>
      </p:sp>
      <p:sp>
        <p:nvSpPr>
          <p:cNvPr id="107" name="ctsSlideNumber">
            <a:extLst>
              <a:ext uri="{FF2B5EF4-FFF2-40B4-BE49-F238E27FC236}"/>
            </a:extLst>
          </p:cNvPr>
          <p:cNvSpPr txBox="1"/>
          <p:nvPr/>
        </p:nvSpPr>
        <p:spPr>
          <a:xfrm>
            <a:off x="8521700" y="6624638"/>
            <a:ext cx="287338" cy="161925"/>
          </a:xfrm>
          <a:prstGeom prst="rect"/>
        </p:spPr>
        <p:txBody>
          <a:bodyPr wrap="none" lIns="0" tIns="0" rIns="0" bIns="0" anchor="ctr"/>
          <a:lstStyle>
            <a:lvl1pPr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2813"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269875" defTabSz="898525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269875" defTabSz="898525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269875" defTabSz="898525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269875" defTabSz="898525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r" eaLnBrk="1" hangingPunct="1">
              <a:buClr>
                <a:schemeClr val="tx2"/>
              </a:buClr>
              <a:buFont typeface="Wingdings 2" pitchFamily="18" charset="2"/>
              <a:buNone/>
              <a:defRPr/>
            </a:pPr>
            <a:fld id="{329EF1D7-AC77-470D-AB21-DCB5D01DEFF1}" type="slidenum">
              <a:rPr lang="en-GB" altLang="en-US" sz="1000" smtClean="0">
                <a:solidFill>
                  <a:schemeClr val="bg2"/>
                </a:solidFill>
              </a:rPr>
              <a:t/>
            </a:fld>
            <a:endParaRPr lang="en-GB" altLang="en-US" sz="1000" smtClean="0">
              <a:solidFill>
                <a:schemeClr val="bg2"/>
              </a:solidFill>
            </a:endParaRPr>
          </a:p>
        </p:txBody>
      </p:sp>
      <p:sp>
        <p:nvSpPr>
          <p:cNvPr id="1031" name="ctsFooter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1908175" y="6627813"/>
            <a:ext cx="4500563" cy="15398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1000">
              <a:solidFill>
                <a:schemeClr val="bg2"/>
              </a:solidFill>
            </a:endParaRPr>
          </a:p>
        </p:txBody>
      </p:sp>
      <p:sp>
        <p:nvSpPr>
          <p:cNvPr id="1032" name="DateBox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5559425" y="6629400"/>
            <a:ext cx="2890838" cy="1524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en-US" altLang="en-US" sz="1000" dirty="1">
                <a:solidFill>
                  <a:schemeClr val="bg2"/>
                </a:solidFill>
              </a:rPr>
              <a:t>Insert date with ‘Firm Tools &gt; Change Presentation’</a:t>
            </a:r>
          </a:p>
        </p:txBody>
      </p:sp>
      <p:sp>
        <p:nvSpPr>
          <p:cNvPr id="4" name="SlideBorder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0825" cy="6854825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270000" indent="-27000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US"/>
          </a:p>
        </p:txBody>
      </p:sp>
      <p:sp>
        <p:nvSpPr>
          <p:cNvPr id="108" name="Colour Strip">
            <a:extLst>
              <a:ext uri="{FF2B5EF4-FFF2-40B4-BE49-F238E27FC236}"/>
            </a:extLst>
          </p:cNvPr>
          <p:cNvSpPr/>
          <p:nvPr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GB"/>
          </a:p>
        </p:txBody>
      </p:sp>
      <p:sp>
        <p:nvSpPr>
          <p:cNvPr id="113" name="Corner Box">
            <a:extLst>
              <a:ext uri="{FF2B5EF4-FFF2-40B4-BE49-F238E27FC236}"/>
            </a:extLst>
          </p:cNvPr>
          <p:cNvSpPr/>
          <p:nvPr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/>
            </a:pPr>
            <a:endParaRPr lang="en-GB" sz="700">
              <a:solidFill>
                <a:schemeClr val="bg1"/>
              </a:solidFill>
            </a:endParaRPr>
          </a:p>
        </p:txBody>
      </p:sp>
      <p:cxnSp>
        <p:nvCxnSpPr>
          <p:cNvPr id="14" name="ctsDateLine">
            <a:extLst>
              <a:ext uri="{FF2B5EF4-FFF2-40B4-BE49-F238E27FC236}"/>
            </a:extLst>
          </p:cNvPr>
          <p:cNvCxnSpPr/>
          <p:nvPr/>
        </p:nvCxnSpPr>
        <p:spPr>
          <a:xfrm>
            <a:off x="8553450" y="6632575"/>
            <a:ext cx="0" cy="144463"/>
          </a:xfrm>
          <a:prstGeom prst="line"/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ctsConfFooter" hidden="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7413625" y="6634163"/>
            <a:ext cx="671513" cy="1524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en-US" altLang="en-US" sz="1000" dirty="1">
                <a:solidFill>
                  <a:schemeClr val="tx2"/>
                </a:solidFill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4" r:id="rId1"/>
    <p:sldLayoutId id="2147485885" r:id="rId2"/>
    <p:sldLayoutId id="2147485895" r:id="rId3"/>
    <p:sldLayoutId id="2147485886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887" r:id="rId11"/>
    <p:sldLayoutId id="2147485902" r:id="rId12"/>
    <p:sldLayoutId id="2147485903" r:id="rId13"/>
    <p:sldLayoutId id="2147485888" r:id="rId14"/>
    <p:sldLayoutId id="2147485889" r:id="rId15"/>
    <p:sldLayoutId id="2147485904" r:id="rId16"/>
    <p:sldLayoutId id="2147485905" r:id="rId17"/>
    <p:sldLayoutId id="2147485906" r:id="rId18"/>
    <p:sldLayoutId id="2147485907" r:id="rId19"/>
    <p:sldLayoutId id="2147485908" r:id="rId20"/>
    <p:sldLayoutId id="2147485890" r:id="rId21"/>
    <p:sldLayoutId id="2147485909" r:id="rId22"/>
    <p:sldLayoutId id="2147485910" r:id="rId23"/>
  </p:sldLayoutIdLst>
  <p:timing>
    <p:tnLst>
      <p:par>
        <p:cTn id="1" dur="indefinite" restart="never" nodeType="tmRoot"/>
      </p:par>
    </p:tnLst>
  </p:timing>
  <p:hf hdr="0" dt="0" ftr="0"/>
  <p:txStyles>
    <p:titleStyle>
      <a:lvl1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defTabSz="912813" fontAlgn="base" rtl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defTabSz="912813" fontAlgn="base" rtl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defTabSz="912813" fontAlgn="base" rtl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defTabSz="912813" fontAlgn="base" rtl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69875" indent="-269875" algn="l" defTabSz="912813" fontAlgn="base" rtl="0" eaLnBrk="0" hangingPunct="0">
        <a:spcBef>
          <a:spcPts val="900"/>
        </a:spcBef>
        <a:spcAft>
          <a:spcPct val="0"/>
        </a:spcAft>
        <a:buClr>
          <a:schemeClr val="tx2"/>
        </a:buClr>
        <a:buFont typeface="Wingdings 2" pitchFamily="18" charset="2"/>
        <a:buChar char="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2813" fontAlgn="base" rtl="0" eaLnBrk="0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defTabSz="912813" fontAlgn="base" rtl="0" eaLnBrk="0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defTabSz="912813" fontAlgn="base" rtl="0" eaLnBrk="0" hangingPunct="0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9875" algn="l" defTabSz="912813" fontAlgn="base" rtl="0" eaLnBrk="0" hangingPunct="0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342" rtl="0" eaLnBrk="1" latinLnBrk="0" hangingPunct="1">
        <a:spcBef>
          <a:spcPct val="0"/>
        </a:spcBef>
        <a:buFont typeface="Arial" panose="05020102010507070707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342" rtl="0" eaLnBrk="1" latinLnBrk="0" hangingPunct="1">
        <a:spcBef>
          <a:spcPct val="0"/>
        </a:spcBef>
        <a:buClr>
          <a:schemeClr val="tx2"/>
        </a:buClr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49263" y="287338"/>
            <a:ext cx="8245475" cy="151288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/>
          </a:bodyPr>
          <a:lstStyle/>
          <a:p>
            <a:pPr lvl="0"/>
            <a:r>
              <a:rPr lang="en-US" altLang="en-US" dirty="1" smtClean="0"/>
              <a:t>&lt;Insert title&gt;</a:t>
            </a:r>
          </a:p>
        </p:txBody>
      </p:sp>
      <p:sp>
        <p:nvSpPr>
          <p:cNvPr id="112" name="Footer Strip">
            <a:extLst>
              <a:ext uri="{FF2B5EF4-FFF2-40B4-BE49-F238E27FC236}"/>
            </a:extLst>
          </p:cNvPr>
          <p:cNvSpPr/>
          <p:nvPr/>
        </p:nvSpPr>
        <p:spPr>
          <a:xfrm>
            <a:off x="0" y="6554788"/>
            <a:ext cx="9144000" cy="304800"/>
          </a:xfrm>
          <a:prstGeom prst="rect"/>
          <a:solidFill>
            <a:srgbClr val="E3E3E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Char char=""/>
              <a:defRPr/>
            </a:pPr>
            <a:endParaRPr lang="en-GB" sz="700">
              <a:solidFill>
                <a:prstClr val="black"/>
              </a:solidFill>
            </a:endParaRPr>
          </a:p>
        </p:txBody>
      </p:sp>
      <p:sp>
        <p:nvSpPr>
          <p:cNvPr id="3" name="ctsMasterTextPlaceholder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0" y="1874838"/>
            <a:ext cx="8243888" cy="4606925"/>
          </a:xfrm>
          <a:prstGeom prst="rect"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1"/>
              <a:t>&lt;Insert bullets or format text with the buttons on the ‘Firm Tools’ ribbon&gt;</a:t>
            </a:r>
          </a:p>
          <a:p>
            <a:pPr lvl="1"/>
            <a:r>
              <a:rPr lang="en-US" noProof="0" dirty="1"/>
              <a:t>Second level</a:t>
            </a:r>
          </a:p>
          <a:p>
            <a:pPr lvl="2"/>
            <a:r>
              <a:rPr lang="en-US" noProof="0" dirty="1"/>
              <a:t>Third level</a:t>
            </a:r>
          </a:p>
          <a:p>
            <a:pPr lvl="3"/>
            <a:r>
              <a:rPr lang="en-US" noProof="0" dirty="1"/>
              <a:t>Fourth level</a:t>
            </a:r>
          </a:p>
          <a:p>
            <a:pPr lvl="4"/>
            <a:r>
              <a:rPr lang="en-US" noProof="0" dirty="1"/>
              <a:t>Fifth level</a:t>
            </a:r>
          </a:p>
          <a:p>
            <a:pPr lvl="5"/>
            <a:r>
              <a:rPr lang="en-US" noProof="0" dirty="1"/>
              <a:t>Sixth level</a:t>
            </a:r>
          </a:p>
          <a:p>
            <a:pPr lvl="6"/>
            <a:r>
              <a:rPr lang="en-US" noProof="0" dirty="1"/>
              <a:t>Seventh level</a:t>
            </a:r>
          </a:p>
          <a:p>
            <a:pPr lvl="7"/>
            <a:r>
              <a:rPr lang="en-US" noProof="0" dirty="1"/>
              <a:t>Eighth level</a:t>
            </a:r>
          </a:p>
          <a:p>
            <a:pPr lvl="8"/>
            <a:r>
              <a:rPr lang="en-US" noProof="0" dirty="1"/>
              <a:t>Ninth level</a:t>
            </a:r>
          </a:p>
        </p:txBody>
      </p:sp>
      <p:sp>
        <p:nvSpPr>
          <p:cNvPr id="114" name="ctsScreenWeb">
            <a:extLst>
              <a:ext uri="{FF2B5EF4-FFF2-40B4-BE49-F238E27FC236}"/>
            </a:extLst>
          </p:cNvPr>
          <p:cNvSpPr>
            <a:spLocks noGrp="1"/>
          </p:cNvSpPr>
          <p:nvPr/>
        </p:nvSpPr>
        <p:spPr>
          <a:xfrm>
            <a:off x="439738" y="6627813"/>
            <a:ext cx="1079500" cy="153987"/>
          </a:xfrm>
          <a:prstGeom prst="rect"/>
        </p:spPr>
        <p:txBody>
          <a:bodyPr wrap="none"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None/>
              <a:defRPr/>
            </a:pPr>
            <a:r>
              <a:rPr lang="en-GB" sz="1000" dirty="1">
                <a:solidFill>
                  <a:srgbClr val="0073CF"/>
                </a:solidFill>
              </a:rPr>
              <a:t>www.dlapiper.com</a:t>
            </a:r>
          </a:p>
        </p:txBody>
      </p:sp>
      <p:sp>
        <p:nvSpPr>
          <p:cNvPr id="107" name="ctsSlideNumber">
            <a:extLst>
              <a:ext uri="{FF2B5EF4-FFF2-40B4-BE49-F238E27FC236}"/>
            </a:extLst>
          </p:cNvPr>
          <p:cNvSpPr txBox="1"/>
          <p:nvPr/>
        </p:nvSpPr>
        <p:spPr>
          <a:xfrm>
            <a:off x="8521700" y="6624638"/>
            <a:ext cx="287338" cy="161925"/>
          </a:xfrm>
          <a:prstGeom prst="rect"/>
        </p:spPr>
        <p:txBody>
          <a:bodyPr wrap="none" lIns="0" tIns="0" rIns="0" bIns="0" anchor="ctr"/>
          <a:lstStyle>
            <a:lvl1pPr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5613"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2813"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70013"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27213" defTabSz="898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269875" defTabSz="898525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269875" defTabSz="898525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269875" defTabSz="898525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269875" defTabSz="898525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r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fld id="{9D140E4A-3B09-4C77-BB16-DA1BE61127CE}" type="slidenum">
              <a:rPr lang="en-GB" altLang="en-US" sz="1000" smtClean="0">
                <a:solidFill>
                  <a:srgbClr val="6A6C6B"/>
                </a:solidFill>
              </a:rPr>
              <a:t>‹#›</a:t>
            </a:fld>
          </a:p>
        </p:txBody>
      </p:sp>
      <p:sp>
        <p:nvSpPr>
          <p:cNvPr id="1031" name="ctsFooter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1908175" y="6627813"/>
            <a:ext cx="4500563" cy="15398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r>
              <a:rPr lang="en-US" altLang="en-US" sz="1000" dirty="1">
                <a:solidFill>
                  <a:srgbClr val="6A6C6B"/>
                </a:solidFill>
              </a:rPr>
              <a:t> </a:t>
            </a:r>
          </a:p>
        </p:txBody>
      </p:sp>
      <p:sp>
        <p:nvSpPr>
          <p:cNvPr id="1032" name="DateBox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8450263" y="6627813"/>
            <a:ext cx="0" cy="15398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endParaRPr lang="en-US" altLang="en-US" sz="1000">
              <a:solidFill>
                <a:srgbClr val="6A6C6B"/>
              </a:solidFill>
            </a:endParaRPr>
          </a:p>
        </p:txBody>
      </p:sp>
      <p:sp>
        <p:nvSpPr>
          <p:cNvPr id="4" name="SlideBorder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0825" cy="6854825"/>
          </a:xfrm>
          <a:prstGeom prst="rect"/>
          <a:noFill/>
          <a:ln w="127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marL="270000" indent="-270000" algn="ctr" defTabSz="914342" fontAlgn="auto" eaLnBrk="1" hangingPunct="1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Char char=""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Colour Strip">
            <a:extLst>
              <a:ext uri="{FF2B5EF4-FFF2-40B4-BE49-F238E27FC236}"/>
            </a:extLst>
          </p:cNvPr>
          <p:cNvSpPr/>
          <p:nvPr/>
        </p:nvSpPr>
        <p:spPr>
          <a:xfrm>
            <a:off x="8982075" y="0"/>
            <a:ext cx="161925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Char char=""/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3" name="Corner Box">
            <a:extLst>
              <a:ext uri="{FF2B5EF4-FFF2-40B4-BE49-F238E27FC236}"/>
            </a:extLst>
          </p:cNvPr>
          <p:cNvSpPr/>
          <p:nvPr/>
        </p:nvSpPr>
        <p:spPr>
          <a:xfrm>
            <a:off x="8982075" y="6551613"/>
            <a:ext cx="161925" cy="306387"/>
          </a:xfrm>
          <a:prstGeom prst="rect"/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GB"/>
            </a:defPPr>
            <a:lvl1pPr marL="0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6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667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334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668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8001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4336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669" algn="l" defTabSz="858979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0000" algn="ctr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73CF"/>
              </a:buClr>
              <a:buFont typeface="Wingdings 2" panose="05020102010507070707" pitchFamily="18" charset="2"/>
              <a:buChar char=""/>
              <a:defRPr/>
            </a:pPr>
            <a:endParaRPr lang="en-GB" sz="700">
              <a:solidFill>
                <a:prstClr val="white"/>
              </a:solidFill>
            </a:endParaRPr>
          </a:p>
        </p:txBody>
      </p:sp>
      <p:cxnSp>
        <p:nvCxnSpPr>
          <p:cNvPr id="14" name="ctsDateLine">
            <a:extLst>
              <a:ext uri="{FF2B5EF4-FFF2-40B4-BE49-F238E27FC236}"/>
            </a:extLst>
          </p:cNvPr>
          <p:cNvCxnSpPr/>
          <p:nvPr/>
        </p:nvCxnSpPr>
        <p:spPr>
          <a:xfrm>
            <a:off x="8553450" y="6632575"/>
            <a:ext cx="0" cy="144463"/>
          </a:xfrm>
          <a:prstGeom prst="line"/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ctsConfFooter" hidden="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8018463" y="6634163"/>
            <a:ext cx="304800" cy="1524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>
              <a:buClr>
                <a:srgbClr val="0073CF"/>
              </a:buClr>
              <a:buFont typeface="Wingdings 2" pitchFamily="18" charset="2"/>
              <a:buNone/>
              <a:defRPr/>
            </a:pPr>
            <a:r>
              <a:rPr lang="en-US" altLang="en-US" sz="1000" dirty="1">
                <a:solidFill>
                  <a:srgbClr val="0073CF"/>
                </a:solidFill>
              </a:rPr>
              <a:t>None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1" r:id="rId1"/>
    <p:sldLayoutId id="2147485912" r:id="rId2"/>
    <p:sldLayoutId id="2147485913" r:id="rId3"/>
    <p:sldLayoutId id="2147485914" r:id="rId4"/>
    <p:sldLayoutId id="2147485915" r:id="rId5"/>
    <p:sldLayoutId id="2147485916" r:id="rId6"/>
    <p:sldLayoutId id="2147485917" r:id="rId7"/>
    <p:sldLayoutId id="2147485918" r:id="rId8"/>
    <p:sldLayoutId id="2147485919" r:id="rId9"/>
    <p:sldLayoutId id="2147485920" r:id="rId10"/>
    <p:sldLayoutId id="2147485891" r:id="rId11"/>
    <p:sldLayoutId id="2147485921" r:id="rId12"/>
    <p:sldLayoutId id="2147485922" r:id="rId13"/>
    <p:sldLayoutId id="2147485892" r:id="rId14"/>
    <p:sldLayoutId id="2147485923" r:id="rId15"/>
    <p:sldLayoutId id="2147485924" r:id="rId16"/>
    <p:sldLayoutId id="2147485925" r:id="rId17"/>
    <p:sldLayoutId id="2147485926" r:id="rId18"/>
    <p:sldLayoutId id="2147485927" r:id="rId19"/>
    <p:sldLayoutId id="2147485928" r:id="rId20"/>
    <p:sldLayoutId id="2147485929" r:id="rId21"/>
    <p:sldLayoutId id="2147485893" r:id="rId22"/>
    <p:sldLayoutId id="2147485930" r:id="rId23"/>
  </p:sldLayoutIdLst>
  <p:timing>
    <p:tnLst>
      <p:par>
        <p:cTn id="1" dur="indefinite" restart="never" nodeType="tmRoot"/>
      </p:par>
    </p:tnLst>
  </p:timing>
  <p:hf hdr="0" dt="0" ftr="0"/>
  <p:txStyles>
    <p:titleStyle>
      <a:lvl1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defTabSz="912813" fontAlgn="base" rtl="0" eaLnBrk="0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defTabSz="912813" fontAlgn="base" rtl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defTabSz="912813" fontAlgn="base" rtl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defTabSz="912813" fontAlgn="base" rtl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defTabSz="912813" fontAlgn="base" rtl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69875" indent="-269875" algn="l" defTabSz="912813" fontAlgn="base" rtl="0" eaLnBrk="0" hangingPunct="0">
        <a:spcBef>
          <a:spcPts val="900"/>
        </a:spcBef>
        <a:spcAft>
          <a:spcPct val="0"/>
        </a:spcAft>
        <a:buClr>
          <a:schemeClr val="tx2"/>
        </a:buClr>
        <a:buFont typeface="Wingdings 2" pitchFamily="18" charset="2"/>
        <a:buChar char="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2813" fontAlgn="base" rtl="0" eaLnBrk="0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defTabSz="912813" fontAlgn="base" rtl="0" eaLnBrk="0" hangingPunct="0">
        <a:spcBef>
          <a:spcPts val="9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defTabSz="912813" fontAlgn="base" rtl="0" eaLnBrk="0" hangingPunct="0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9875" algn="l" defTabSz="912813" fontAlgn="base" rtl="0" eaLnBrk="0" hangingPunct="0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342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342" rtl="0" eaLnBrk="1" latinLnBrk="0" hangingPunct="1">
        <a:spcBef>
          <a:spcPct val="0"/>
        </a:spcBef>
        <a:buFont typeface="Arial" panose="05020102010507070707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342" rtl="0" eaLnBrk="1" latinLnBrk="0" hangingPunct="1">
        <a:spcBef>
          <a:spcPct val="0"/>
        </a:spcBef>
        <a:buClr>
          <a:schemeClr val="tx2"/>
        </a:buClr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342" rtl="0" eaLnBrk="1" latinLnBrk="0" hangingPunct="1">
        <a:spcBef>
          <a:spcPct val="0"/>
        </a:spcBef>
        <a:buClr>
          <a:schemeClr val="tx2"/>
        </a:buClr>
        <a:buFont typeface="Arial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5.xml" /><Relationship Id="rId3" Type="http://schemas.openxmlformats.org/officeDocument/2006/relationships/hyperlink" Target="mailto:margaux.bia@dlapiper.com" TargetMode="Externa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36538" y="1770063"/>
            <a:ext cx="8458200" cy="4724400"/>
          </a:xfrm>
        </p:spPr>
        <p:txBody>
          <a:bodyPr/>
          <a:lstStyle/>
          <a:p>
            <a:pPr>
              <a:defRPr/>
            </a:pPr>
            <a:r>
              <a:rPr lang="en-US" b="1" dirty="1" smtClean="0">
                <a:solidFill>
                  <a:srgbClr val="0073CF"/>
                </a:solidFill>
                <a:cs typeface="Arial" charset="0"/>
              </a:rPr>
              <a:t>By who? </a:t>
            </a:r>
          </a:p>
          <a:p>
            <a:pPr lvl="1">
              <a:defRPr/>
            </a:pPr>
            <a:r>
              <a:rPr lang="en-US" sz="1600" dirty="1" smtClean="0"/>
              <a:t>By employer </a:t>
            </a:r>
          </a:p>
          <a:p>
            <a:pPr lvl="1">
              <a:defRPr/>
            </a:pPr>
            <a:r>
              <a:rPr lang="en-US" sz="1600" dirty="1" smtClean="0"/>
              <a:t>By employee</a:t>
            </a:r>
          </a:p>
          <a:p>
            <a:pPr marL="269875" lvl="1" indent="0">
              <a:buFont typeface="Arial" charset="0"/>
              <a:buNone/>
              <a:defRPr/>
            </a:pPr>
            <a:endParaRPr lang="en-US" smtClean="0">
              <a:solidFill>
                <a:srgbClr val="0073CF"/>
              </a:solidFill>
              <a:cs typeface="Arial" charset="0"/>
            </a:endParaRPr>
          </a:p>
          <a:p>
            <a:pPr>
              <a:defRPr/>
            </a:pPr>
            <a:r>
              <a:rPr lang="en-US" b="1" dirty="1" smtClean="0">
                <a:solidFill>
                  <a:srgbClr val="0073CF"/>
                </a:solidFill>
                <a:cs typeface="Arial" charset="0"/>
              </a:rPr>
              <a:t>How?</a:t>
            </a:r>
          </a:p>
          <a:p>
            <a:pPr lvl="1">
              <a:defRPr/>
            </a:pPr>
            <a:r>
              <a:rPr lang="en-US" sz="1600" dirty="1" smtClean="0"/>
              <a:t>By performing a notice period</a:t>
            </a:r>
          </a:p>
          <a:p>
            <a:pPr lvl="1">
              <a:defRPr/>
            </a:pPr>
            <a:r>
              <a:rPr lang="en-US" sz="1600" dirty="1" smtClean="0"/>
              <a:t>By payment of an indemnity in lieu of notice</a:t>
            </a:r>
          </a:p>
          <a:p>
            <a:pPr lvl="1">
              <a:defRPr/>
            </a:pPr>
            <a:r>
              <a:rPr lang="en-US" sz="1600" dirty="1" smtClean="0"/>
              <a:t>Without notice period or indemnity in lieu of notice : termination for serious cause (exceptional)</a:t>
            </a:r>
          </a:p>
          <a:p>
            <a:pPr marL="269875" lvl="1" indent="0">
              <a:buFont typeface="Arial" charset="0"/>
              <a:buNone/>
              <a:defRPr/>
            </a:pPr>
            <a:endParaRPr lang="en-US" sz="1600" smtClean="0"/>
          </a:p>
          <a:p>
            <a:pPr>
              <a:defRPr/>
            </a:pPr>
            <a:r>
              <a:rPr lang="en-US" b="1" dirty="1" smtClean="0">
                <a:solidFill>
                  <a:srgbClr val="0073CF"/>
                </a:solidFill>
                <a:cs typeface="Arial" charset="0"/>
              </a:rPr>
              <a:t>Rules?</a:t>
            </a:r>
          </a:p>
          <a:p>
            <a:pPr lvl="1">
              <a:defRPr/>
            </a:pPr>
            <a:r>
              <a:rPr lang="en-US" sz="1600" dirty="1" smtClean="0"/>
              <a:t>Different rules apply for employment contracts of indefinite duration or definite duration</a:t>
            </a:r>
            <a:endParaRPr lang="en-US" sz="1600"/>
          </a:p>
        </p:txBody>
      </p:sp>
      <p:sp>
        <p:nvSpPr>
          <p:cNvPr id="49155" name="Title 1"/>
          <p:cNvSpPr txBox="1"/>
          <p:nvPr/>
        </p:nvSpPr>
        <p:spPr>
          <a:xfrm>
            <a:off x="530225" y="1462088"/>
            <a:ext cx="7577138" cy="4000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1">
                <a:solidFill>
                  <a:schemeClr val="tx2"/>
                </a:solidFill>
              </a:rPr>
              <a:t>Termination of employment contracts</a:t>
            </a:r>
            <a:endParaRPr lang="nl-NL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0850" y="1905000"/>
            <a:ext cx="8243888" cy="45767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u="sng" dirty="1" smtClean="0"/>
              <a:t>Termination for serious cause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u="sng" smtClean="0"/>
          </a:p>
          <a:p>
            <a:pPr marL="269875" lvl="1">
              <a:buFont typeface="Wingdings 2" pitchFamily="18" charset="2"/>
              <a:buChar char=""/>
              <a:defRPr/>
            </a:pPr>
            <a:r>
              <a:rPr lang="en-US" dirty="1" smtClean="0">
                <a:solidFill>
                  <a:schemeClr val="tx2"/>
                </a:solidFill>
                <a:cs typeface="Arial" charset="0"/>
              </a:rPr>
              <a:t>Serious cause? </a:t>
            </a:r>
            <a:r>
              <a:rPr lang="en-US" altLang="en-US" sz="1600" dirty="1" smtClean="0"/>
              <a:t>Only in case of serious facts which make the performance of the employment contract impossible (e.g. Theft, fraud, etc.)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dirty="1" smtClean="0">
                <a:solidFill>
                  <a:schemeClr val="tx2"/>
                </a:solidFill>
                <a:cs typeface="Arial" charset="0"/>
                <a:sym typeface="Wingdings" panose="05000000000000000000" pitchFamily="2" charset="2"/>
              </a:rPr>
              <a:t>Consequence? </a:t>
            </a:r>
          </a:p>
          <a:p>
            <a:pPr lvl="1">
              <a:defRPr/>
            </a:pPr>
            <a:r>
              <a:rPr lang="en-US" sz="1600" dirty="1" smtClean="0"/>
              <a:t>Immediate termination of the employment contract</a:t>
            </a:r>
          </a:p>
          <a:p>
            <a:pPr lvl="1">
              <a:defRPr/>
            </a:pPr>
            <a:r>
              <a:rPr lang="en-US" sz="1600" dirty="1" smtClean="0"/>
              <a:t>Without payment of indemnity in lieu of notice or notice period (!!)</a:t>
            </a:r>
          </a:p>
          <a:p>
            <a:pPr lvl="1">
              <a:defRPr/>
            </a:pPr>
            <a:r>
              <a:rPr lang="en-US" altLang="en-US" sz="1600" dirty="1"/>
              <a:t>No right to unemployment allowances after termination </a:t>
            </a:r>
            <a:r>
              <a:rPr lang="en-US" altLang="en-US" sz="1600" dirty="1" smtClean="0"/>
              <a:t>(!!)</a:t>
            </a:r>
            <a:endParaRPr lang="en-US" sz="1600" smtClean="0"/>
          </a:p>
          <a:p>
            <a:pPr marL="269875" lvl="1" indent="0">
              <a:buFont typeface="Arial" charset="0"/>
              <a:buNone/>
              <a:defRPr/>
            </a:pPr>
            <a:endParaRPr lang="en-US" sz="1600" smtClean="0"/>
          </a:p>
          <a:p>
            <a:pPr>
              <a:buClr>
                <a:srgbClr val="0073CF"/>
              </a:buClr>
              <a:defRPr/>
            </a:pPr>
            <a:r>
              <a:rPr lang="en-US" dirty="1" smtClean="0">
                <a:solidFill>
                  <a:srgbClr val="0073CF"/>
                </a:solidFill>
                <a:cs typeface="Arial" charset="0"/>
                <a:sym typeface="Wingdings" panose="05000000000000000000" pitchFamily="2" charset="2"/>
              </a:rPr>
              <a:t>How? </a:t>
            </a:r>
          </a:p>
          <a:p>
            <a:pPr lvl="1">
              <a:defRPr/>
            </a:pPr>
            <a:r>
              <a:rPr lang="en-US" sz="1600" dirty="1" smtClean="0"/>
              <a:t>Strict conditions: check with trade union in case of doubt</a:t>
            </a:r>
            <a:endParaRPr lang="en-US" sz="1600"/>
          </a:p>
        </p:txBody>
      </p:sp>
      <p:sp>
        <p:nvSpPr>
          <p:cNvPr id="50179" name="Title 1"/>
          <p:cNvSpPr txBox="1"/>
          <p:nvPr/>
        </p:nvSpPr>
        <p:spPr>
          <a:xfrm>
            <a:off x="690563" y="1555750"/>
            <a:ext cx="7577137" cy="3492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en-US" b="1" dirty="1">
                <a:solidFill>
                  <a:schemeClr val="tx2"/>
                </a:solidFill>
              </a:rPr>
              <a:t>Termination of employment contracts </a:t>
            </a:r>
            <a:endParaRPr lang="nl-NL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sz="quarter" idx="13"/>
          </p:nvPr>
        </p:nvSpPr>
        <p:spPr>
          <a:xfrm>
            <a:off x="450850" y="1905000"/>
            <a:ext cx="8243888" cy="4576763"/>
          </a:xfrm>
        </p:spPr>
        <p:txBody>
          <a:bodyPr wrap="square" numCol="1" anchor="t" anchorCtr="0" compatLnSpc="1">
            <a:prstTxWarp prst="textNoShape"/>
          </a:bodyPr>
          <a:lstStyle/>
          <a:p>
            <a:r>
              <a:rPr lang="en-US" altLang="en-US" sz="1600" dirty="1" smtClean="0"/>
              <a:t>Unemployment insurance is a branch of social security whose organisation and management has been entrusted to the National Employment Office (ONEM).</a:t>
            </a:r>
          </a:p>
          <a:p>
            <a:r>
              <a:rPr lang="en-US" altLang="en-US" sz="1600" dirty="1" smtClean="0"/>
              <a:t>The principle of unemployment insurance tends to grant benefits to replace lost professional income, in the case of a worker who has been dismissed</a:t>
            </a:r>
          </a:p>
          <a:p>
            <a:r>
              <a:rPr lang="en-US" altLang="en-US" sz="1600" dirty="1" smtClean="0"/>
              <a:t>One of the mission of the ONEM is to establish and verify whether the unemployed person meets the conditions for admission and granting of unemployment benefits</a:t>
            </a:r>
          </a:p>
          <a:p>
            <a:r>
              <a:rPr lang="en-US" altLang="en-US" sz="1600" dirty="1" smtClean="0"/>
              <a:t>Conditions:</a:t>
            </a:r>
          </a:p>
          <a:p>
            <a:pPr lvl="1"/>
            <a:r>
              <a:rPr lang="en-US" altLang="en-US" sz="1600" dirty="1" smtClean="0"/>
              <a:t>Having the completed the waiting period for accessing the regime</a:t>
            </a:r>
          </a:p>
          <a:p>
            <a:pPr lvl="1"/>
            <a:r>
              <a:rPr lang="en-US" altLang="en-US" sz="1600" dirty="1" smtClean="0"/>
              <a:t>Having been involuntarily deprived of work and remuneration</a:t>
            </a:r>
          </a:p>
          <a:p>
            <a:pPr lvl="1"/>
            <a:r>
              <a:rPr lang="en-US" altLang="en-US" sz="1600" dirty="1" smtClean="0"/>
              <a:t>Be and remain registered as a job seeker with the competent regional employment service (FOREM, Actiris, Arbeitsamt or VDAB)</a:t>
            </a:r>
          </a:p>
          <a:p>
            <a:pPr lvl="1"/>
            <a:r>
              <a:rPr lang="en-US" altLang="en-US" sz="1600" dirty="1" smtClean="0"/>
              <a:t>Be and remain available for the job market</a:t>
            </a:r>
          </a:p>
          <a:p>
            <a:pPr lvl="1"/>
            <a:r>
              <a:rPr lang="en-US" altLang="en-US" sz="1600" dirty="1" smtClean="0"/>
              <a:t>Be able to work</a:t>
            </a:r>
          </a:p>
          <a:p>
            <a:pPr lvl="1"/>
            <a:r>
              <a:rPr lang="en-US" altLang="en-US" sz="1600" dirty="1" smtClean="0"/>
              <a:t>Residing in Belgium</a:t>
            </a:r>
          </a:p>
        </p:txBody>
      </p:sp>
      <p:sp>
        <p:nvSpPr>
          <p:cNvPr id="51203" name="Title 1"/>
          <p:cNvSpPr txBox="1"/>
          <p:nvPr/>
        </p:nvSpPr>
        <p:spPr>
          <a:xfrm>
            <a:off x="114300" y="1555750"/>
            <a:ext cx="8445499" cy="34925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 typeface="Wingdings 2" pitchFamily="18" charset="2"/>
              <a:buNone/>
            </a:pPr>
            <a:r>
              <a:rPr lang="en-US" altLang="en-US" b="1" dirty="1">
                <a:solidFill>
                  <a:schemeClr val="tx2"/>
                </a:solidFill>
              </a:rPr>
              <a:t>Termination of employment contracts : unemployment allowance </a:t>
            </a:r>
            <a:endParaRPr lang="nl-NL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sz="quarter" idx="13"/>
          </p:nvPr>
        </p:nvSpPr>
        <p:spPr>
          <a:xfrm>
            <a:off x="417513" y="2463800"/>
            <a:ext cx="8243887" cy="4394200"/>
          </a:xfrm>
        </p:spPr>
        <p:txBody>
          <a:bodyPr wrap="square" numCol="1" anchor="t" anchorCtr="0" compatLnSpc="1">
            <a:prstTxWarp prst="textNoShape"/>
          </a:bodyPr>
          <a:lstStyle/>
          <a:p>
            <a:endParaRPr lang="en-US" altLang="en-US" smtClean="0"/>
          </a:p>
          <a:p>
            <a:r>
              <a:rPr lang="en-US" altLang="en-US" dirty="1" smtClean="0"/>
              <a:t>Question about your rights during your relationship (e.g., pregnancy, sickness, etc.), the amount of your indemnity in lieu of notice, the dismissal for serious cause ? </a:t>
            </a:r>
          </a:p>
          <a:p>
            <a:endParaRPr lang="en-US" altLang="en-US" smtClean="0"/>
          </a:p>
          <a:p>
            <a:r>
              <a:rPr lang="en-US" altLang="en-US" dirty="1" smtClean="0"/>
              <a:t>Contact:</a:t>
            </a:r>
          </a:p>
          <a:p>
            <a:pPr lvl="1"/>
            <a:r>
              <a:rPr lang="en-US" altLang="en-US" dirty="1" smtClean="0"/>
              <a:t>trade union organization  </a:t>
            </a:r>
          </a:p>
          <a:p>
            <a:pPr lvl="1"/>
            <a:r>
              <a:rPr lang="en-US" altLang="en-US" dirty="1" smtClean="0"/>
              <a:t>"bureau voor judische bijstand" – "bureau d'aide juridique" </a:t>
            </a:r>
          </a:p>
          <a:p>
            <a:pPr lvl="2"/>
            <a:r>
              <a:rPr lang="en-US" altLang="en-US" dirty="1" smtClean="0"/>
              <a:t>Possibility for pro deo assistance in case low income</a:t>
            </a:r>
          </a:p>
        </p:txBody>
      </p:sp>
      <p:sp>
        <p:nvSpPr>
          <p:cNvPr id="52227" name="Title 1"/>
          <p:cNvSpPr txBox="1"/>
          <p:nvPr/>
        </p:nvSpPr>
        <p:spPr>
          <a:xfrm>
            <a:off x="287338" y="1555750"/>
            <a:ext cx="7980362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1">
                <a:solidFill>
                  <a:schemeClr val="tx2"/>
                </a:solidFill>
              </a:rPr>
              <a:t>Who to contact in case of doubts during or after the working relationship ?</a:t>
            </a:r>
            <a:endParaRPr lang="nl-NL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dirty="1" smtClean="0"/>
              <a:t>My employer asked me if I want children. After I said yes he told me that if I become pregnant he will terminate the employment contract. Can he do this?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mtClean="0"/>
          </a:p>
          <a:p>
            <a:pPr lvl="1">
              <a:defRPr/>
            </a:pPr>
            <a:r>
              <a:rPr lang="en-US" dirty="1" smtClean="0"/>
              <a:t>A: Yes</a:t>
            </a:r>
          </a:p>
          <a:p>
            <a:pPr marL="269875" lvl="1" indent="0">
              <a:buFont typeface="Arial" charset="0"/>
              <a:buNone/>
              <a:defRPr/>
            </a:pPr>
            <a:endParaRPr lang="en-US" smtClean="0"/>
          </a:p>
          <a:p>
            <a:pPr lvl="1">
              <a:defRPr/>
            </a:pPr>
            <a:r>
              <a:rPr lang="en-US" dirty="1" smtClean="0"/>
              <a:t>B: No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mtClean="0"/>
          </a:p>
          <a:p>
            <a:pPr marL="0" indent="0">
              <a:buFont typeface="Wingdings 2" pitchFamily="18" charset="2"/>
              <a:buNone/>
              <a:defRPr/>
            </a:pPr>
            <a:endParaRPr lang="nl-BE" smtClean="0"/>
          </a:p>
        </p:txBody>
      </p:sp>
      <p:sp>
        <p:nvSpPr>
          <p:cNvPr id="53251" name="Title 1"/>
          <p:cNvSpPr txBox="1"/>
          <p:nvPr/>
        </p:nvSpPr>
        <p:spPr>
          <a:xfrm>
            <a:off x="690563" y="1555750"/>
            <a:ext cx="7577137" cy="5715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1">
                <a:solidFill>
                  <a:schemeClr val="tx2"/>
                </a:solidFill>
              </a:rPr>
              <a:t>Know your rights pop-quiz</a:t>
            </a:r>
            <a:endParaRPr lang="nl-NL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dirty="1" smtClean="0"/>
              <a:t>I want to sign my employment contract but some important information such as my remuneration, my function or the working schedule are not indicated. Should I sign this document?</a:t>
            </a: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r>
              <a:rPr lang="en-US" dirty="1" smtClean="0"/>
              <a:t>A: Yes</a:t>
            </a:r>
          </a:p>
          <a:p>
            <a:pPr marL="269875" lvl="1" indent="0">
              <a:buFont typeface="Arial" charset="0"/>
              <a:buNone/>
              <a:defRPr/>
            </a:pPr>
            <a:endParaRPr lang="en-US" smtClean="0"/>
          </a:p>
          <a:p>
            <a:pPr lvl="1">
              <a:defRPr/>
            </a:pPr>
            <a:r>
              <a:rPr lang="en-US" dirty="1" smtClean="0"/>
              <a:t>B: No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nl-BE" smtClean="0"/>
          </a:p>
          <a:p>
            <a:pPr marL="0" indent="0">
              <a:buFont typeface="Wingdings 2" pitchFamily="18" charset="2"/>
              <a:buNone/>
              <a:defRPr/>
            </a:pPr>
            <a:endParaRPr lang="nl-BE" smtClean="0"/>
          </a:p>
        </p:txBody>
      </p:sp>
      <p:sp>
        <p:nvSpPr>
          <p:cNvPr id="54275" name="Title 1"/>
          <p:cNvSpPr txBox="1"/>
          <p:nvPr/>
        </p:nvSpPr>
        <p:spPr>
          <a:xfrm>
            <a:off x="690563" y="1555750"/>
            <a:ext cx="7577137" cy="5715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1">
                <a:solidFill>
                  <a:schemeClr val="tx2"/>
                </a:solidFill>
              </a:rPr>
              <a:t>Know your rights pop-quiz</a:t>
            </a:r>
            <a:endParaRPr lang="nl-NL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dirty="1" smtClean="0"/>
              <a:t>My employer says I was late to work once and he can terminate the employment contract for serious cause. Is he right?</a:t>
            </a: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r>
              <a:rPr lang="en-US" dirty="1" smtClean="0"/>
              <a:t>A: Yes</a:t>
            </a:r>
          </a:p>
          <a:p>
            <a:pPr marL="269875" lvl="1" indent="0">
              <a:buFont typeface="Arial" charset="0"/>
              <a:buNone/>
              <a:defRPr/>
            </a:pPr>
            <a:endParaRPr lang="en-US" smtClean="0"/>
          </a:p>
          <a:p>
            <a:pPr lvl="1">
              <a:defRPr/>
            </a:pPr>
            <a:r>
              <a:rPr lang="en-US" dirty="1" smtClean="0"/>
              <a:t>B: No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mtClean="0"/>
          </a:p>
          <a:p>
            <a:pPr marL="0" indent="0">
              <a:buFont typeface="Wingdings 2" pitchFamily="18" charset="2"/>
              <a:buNone/>
              <a:defRPr/>
            </a:pPr>
            <a:endParaRPr lang="nl-BE" smtClean="0"/>
          </a:p>
        </p:txBody>
      </p:sp>
      <p:sp>
        <p:nvSpPr>
          <p:cNvPr id="55299" name="Title 1"/>
          <p:cNvSpPr txBox="1"/>
          <p:nvPr/>
        </p:nvSpPr>
        <p:spPr>
          <a:xfrm>
            <a:off x="690563" y="1555750"/>
            <a:ext cx="7577137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1">
                <a:solidFill>
                  <a:schemeClr val="tx2"/>
                </a:solidFill>
              </a:rPr>
              <a:t>Know your rights pop-quiz</a:t>
            </a:r>
            <a:endParaRPr lang="nl-NL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dirty="1" smtClean="0"/>
              <a:t>My employer told me I have to come work on Sunday and I will not get paid for this work because there is a lot of work and me and my colleagues did not work hard enough during the week. Is this allowed?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mtClean="0"/>
          </a:p>
          <a:p>
            <a:pPr lvl="1">
              <a:defRPr/>
            </a:pPr>
            <a:r>
              <a:rPr lang="en-US" dirty="1" smtClean="0"/>
              <a:t>A: Yes</a:t>
            </a:r>
          </a:p>
          <a:p>
            <a:pPr marL="269875" lvl="1" indent="0">
              <a:buFont typeface="Arial" charset="0"/>
              <a:buNone/>
              <a:defRPr/>
            </a:pPr>
            <a:endParaRPr lang="en-US" smtClean="0"/>
          </a:p>
          <a:p>
            <a:pPr lvl="1">
              <a:defRPr/>
            </a:pPr>
            <a:r>
              <a:rPr lang="en-US" dirty="1" smtClean="0"/>
              <a:t>B: No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mtClean="0"/>
          </a:p>
          <a:p>
            <a:pPr marL="0" indent="0">
              <a:buFont typeface="Wingdings 2" pitchFamily="18" charset="2"/>
              <a:buNone/>
              <a:defRPr/>
            </a:pPr>
            <a:endParaRPr lang="nl-BE" smtClean="0"/>
          </a:p>
        </p:txBody>
      </p:sp>
      <p:sp>
        <p:nvSpPr>
          <p:cNvPr id="56323" name="Title 1"/>
          <p:cNvSpPr txBox="1"/>
          <p:nvPr/>
        </p:nvSpPr>
        <p:spPr>
          <a:xfrm>
            <a:off x="690563" y="1555750"/>
            <a:ext cx="7577137" cy="5715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1">
                <a:solidFill>
                  <a:schemeClr val="tx2"/>
                </a:solidFill>
              </a:rPr>
              <a:t>Know your rights pop-quiz</a:t>
            </a:r>
            <a:endParaRPr lang="nl-NL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316038" y="3082925"/>
            <a:ext cx="7019925" cy="690563"/>
          </a:xfrm>
        </p:spPr>
        <p:txBody>
          <a:bodyPr wrap="square" numCol="1" anchor="t" anchorCtr="0" compatLnSpc="1">
            <a:prstTxWarp prst="textNoShape"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nl-NL" altLang="en-US" sz="3600" b="1" dirty="1" smtClean="0">
                <a:solidFill>
                  <a:schemeClr val="tx2"/>
                </a:solidFill>
                <a:latin typeface="+mj-lt"/>
              </a:rPr>
              <a:t>How </a:t>
            </a:r>
            <a:r>
              <a:rPr lang="nl-NL" altLang="en-US" sz="3600" b="1" dirty="1" smtClean="0">
                <a:solidFill>
                  <a:schemeClr val="tx2"/>
                </a:solidFill>
                <a:latin typeface="+mj-lt"/>
              </a:rPr>
              <a:t>to</a:t>
            </a:r>
            <a:r>
              <a:rPr lang="nl-NL" altLang="en-US" sz="3600" b="1" dirty="1" smtClean="0">
                <a:solidFill>
                  <a:schemeClr val="tx2"/>
                </a:solidFill>
                <a:latin typeface="+mj-lt"/>
              </a:rPr>
              <a:t> get </a:t>
            </a:r>
            <a:r>
              <a:rPr lang="nl-NL" altLang="en-US" sz="3600" b="1" dirty="1" smtClean="0">
                <a:solidFill>
                  <a:schemeClr val="tx2"/>
                </a:solidFill>
                <a:latin typeface="+mj-lt"/>
              </a:rPr>
              <a:t>started</a:t>
            </a:r>
            <a:r>
              <a:rPr lang="nl-NL" altLang="en-US" sz="3600" b="1" dirty="1" smtClean="0">
                <a:solidFill>
                  <a:schemeClr val="tx2"/>
                </a:solidFill>
                <a:latin typeface="+mj-lt"/>
              </a:rPr>
              <a:t>: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endParaRPr lang="nl-NL" altLang="en-US" sz="3600" b="1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nl-NL" altLang="en-US" sz="3600" b="1" dirty="1" smtClean="0">
                <a:solidFill>
                  <a:schemeClr val="tx2"/>
                </a:solidFill>
                <a:latin typeface="+mj-lt"/>
              </a:rPr>
              <a:t>Finding</a:t>
            </a:r>
            <a:r>
              <a:rPr lang="nl-NL" altLang="en-US" sz="3600" b="1" dirty="1" smtClean="0">
                <a:solidFill>
                  <a:schemeClr val="tx2"/>
                </a:solidFill>
                <a:latin typeface="+mj-lt"/>
              </a:rPr>
              <a:t> </a:t>
            </a:r>
            <a:r>
              <a:rPr lang="nl-NL" altLang="en-US" sz="3600" b="1" dirty="1">
                <a:solidFill>
                  <a:schemeClr val="tx2"/>
                </a:solidFill>
                <a:latin typeface="+mj-lt"/>
              </a:rPr>
              <a:t>a job in Belgium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 noChangeArrowheads="1"/>
          </p:cNvSpPr>
          <p:nvPr>
            <p:ph sz="quarter" idx="13"/>
          </p:nvPr>
        </p:nvSpPr>
        <p:spPr>
          <a:xfrm>
            <a:off x="439738" y="1743075"/>
            <a:ext cx="8243887" cy="4606925"/>
          </a:xfrm>
        </p:spPr>
        <p:txBody>
          <a:bodyPr wrap="square" numCol="1" anchor="t" anchorCtr="0" compatLnSpc="1">
            <a:prstTxWarp prst="textNoShape"/>
          </a:bodyPr>
          <a:lstStyle/>
          <a:p>
            <a:pPr marL="0" indent="0">
              <a:buFont typeface="Wingdings 2" pitchFamily="18" charset="2"/>
              <a:buNone/>
            </a:pPr>
            <a:r>
              <a:rPr lang="nl-NL" altLang="en-US" dirty="1" smtClean="0"/>
              <a:t> </a:t>
            </a:r>
          </a:p>
        </p:txBody>
      </p:sp>
      <p:sp>
        <p:nvSpPr>
          <p:cNvPr id="58371" name="Title 1"/>
          <p:cNvSpPr txBox="1"/>
          <p:nvPr/>
        </p:nvSpPr>
        <p:spPr>
          <a:xfrm>
            <a:off x="603250" y="1012825"/>
            <a:ext cx="7577138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nl-NL" altLang="en-US" sz="2800">
              <a:solidFill>
                <a:schemeClr val="tx2"/>
              </a:solidFill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2800" dirty="1">
                <a:solidFill>
                  <a:schemeClr val="tx2"/>
                </a:solidFill>
              </a:rPr>
              <a:t>Where to look for a job?</a:t>
            </a: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/>
          <p:nvPr/>
        </p:nvSpPr>
        <p:spPr>
          <a:xfrm>
            <a:off x="603250" y="1909763"/>
            <a:ext cx="7577138" cy="4679950"/>
          </a:xfrm>
          <a:prstGeom prst="rect"/>
        </p:spPr>
        <p:txBody>
          <a:bodyPr/>
          <a:lstStyle>
            <a:lvl1pPr marL="26987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1"/>
              <a:t>Public employment office</a:t>
            </a:r>
            <a:r>
              <a:rPr lang="nl-NL" dirty="1"/>
              <a:t>:</a:t>
            </a:r>
          </a:p>
          <a:p>
            <a:pPr lvl="1">
              <a:defRPr/>
            </a:pPr>
            <a:r>
              <a:rPr lang="en-US" b="1" dirty="1"/>
              <a:t>Actiris</a:t>
            </a:r>
            <a:r>
              <a:rPr lang="en-US" dirty="1"/>
              <a:t> for the Brussels-Capital region</a:t>
            </a:r>
          </a:p>
          <a:p>
            <a:pPr lvl="1">
              <a:defRPr/>
            </a:pPr>
            <a:r>
              <a:rPr lang="en-US" b="1" dirty="1"/>
              <a:t>VDAB</a:t>
            </a:r>
            <a:r>
              <a:rPr lang="en-US" dirty="1"/>
              <a:t> for Flanders</a:t>
            </a:r>
          </a:p>
          <a:p>
            <a:pPr lvl="1">
              <a:defRPr/>
            </a:pPr>
            <a:r>
              <a:rPr lang="en-US" b="1" dirty="1"/>
              <a:t>Le Forem </a:t>
            </a:r>
            <a:r>
              <a:rPr lang="en-US" dirty="1"/>
              <a:t>for the Walloon region</a:t>
            </a:r>
            <a:endParaRPr lang="nl-NL"/>
          </a:p>
          <a:p>
            <a:pPr>
              <a:defRPr/>
            </a:pPr>
            <a:r>
              <a:rPr lang="nl-NL" dirty="1"/>
              <a:t>Search online: </a:t>
            </a:r>
          </a:p>
          <a:p>
            <a:pPr lvl="1">
              <a:defRPr/>
            </a:pPr>
            <a:r>
              <a:rPr lang="nl-NL" dirty="1"/>
              <a:t>Monster.be</a:t>
            </a:r>
          </a:p>
          <a:p>
            <a:pPr lvl="1">
              <a:defRPr/>
            </a:pPr>
            <a:r>
              <a:rPr lang="nl-NL" dirty="1"/>
              <a:t>Be.indeed.com</a:t>
            </a:r>
          </a:p>
          <a:p>
            <a:pPr lvl="1">
              <a:defRPr/>
            </a:pPr>
            <a:r>
              <a:rPr lang="nl-NL" dirty="1"/>
              <a:t>Etc.</a:t>
            </a:r>
          </a:p>
          <a:p>
            <a:pPr>
              <a:defRPr/>
            </a:pPr>
            <a:r>
              <a:rPr lang="nl-NL" dirty="1"/>
              <a:t>Interim agencies: Adecco, Manpower, ASAP, Secretary+...</a:t>
            </a:r>
          </a:p>
          <a:p>
            <a:pPr>
              <a:defRPr/>
            </a:pPr>
            <a:r>
              <a:rPr lang="nl-NL" dirty="1"/>
              <a:t>Ask friends </a:t>
            </a:r>
            <a:r>
              <a:rPr lang="nl-NL" dirty="1" smtClean="0"/>
              <a:t>in </a:t>
            </a:r>
            <a:r>
              <a:rPr lang="nl-NL" dirty="1"/>
              <a:t>your network</a:t>
            </a:r>
          </a:p>
          <a:p>
            <a:pPr marL="273050" lvl="1" indent="0">
              <a:buFont typeface="Arial" pitchFamily="34" charset="0"/>
              <a:buNone/>
              <a:defRPr/>
            </a:pPr>
            <a:endParaRPr lang="nl-NL"/>
          </a:p>
          <a:p>
            <a:pPr lvl="1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 noChangeArrowheads="1"/>
          </p:cNvSpPr>
          <p:nvPr>
            <p:ph sz="quarter" idx="13"/>
          </p:nvPr>
        </p:nvSpPr>
        <p:spPr>
          <a:xfrm>
            <a:off x="450850" y="1649413"/>
            <a:ext cx="8243888" cy="4832350"/>
          </a:xfrm>
        </p:spPr>
        <p:txBody>
          <a:bodyPr wrap="square" numCol="1" anchor="t" anchorCtr="0" compatLnSpc="1">
            <a:prstTxWarp prst="textNoShape"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n-US" altLang="fr-FR" sz="2800" dirty="1" smtClean="0">
                <a:solidFill>
                  <a:srgbClr val="0073CF"/>
                </a:solidFill>
              </a:rPr>
              <a:t>What will we learn today?</a:t>
            </a:r>
          </a:p>
          <a:p>
            <a:pPr marL="0" indent="0" eaLnBrk="1" hangingPunct="1">
              <a:buClr>
                <a:srgbClr val="0073CF"/>
              </a:buClr>
            </a:pPr>
            <a:endParaRPr lang="en-US" altLang="fr-FR" sz="2400" smtClean="0">
              <a:solidFill>
                <a:srgbClr val="000000"/>
              </a:solidFill>
            </a:endParaRPr>
          </a:p>
          <a:p>
            <a:pPr marL="0" indent="0"/>
            <a:r>
              <a:rPr lang="en-US" altLang="en-US" dirty="1" smtClean="0"/>
              <a:t>What you need to know before getting started: </a:t>
            </a:r>
          </a:p>
          <a:p>
            <a:pPr lvl="1"/>
            <a:r>
              <a:rPr lang="en-US" altLang="en-US" dirty="1" smtClean="0"/>
              <a:t>How to work as refugee</a:t>
            </a:r>
          </a:p>
          <a:p>
            <a:pPr lvl="1"/>
            <a:r>
              <a:rPr lang="en-US" altLang="en-US" dirty="1" smtClean="0"/>
              <a:t>The Belgian job market</a:t>
            </a:r>
          </a:p>
          <a:p>
            <a:pPr lvl="1"/>
            <a:r>
              <a:rPr lang="en-US" altLang="en-US" dirty="1" smtClean="0"/>
              <a:t>Contracts and specific employment regulations in Belgium </a:t>
            </a:r>
          </a:p>
          <a:p>
            <a:pPr lvl="1"/>
            <a:endParaRPr lang="en-US" altLang="en-US" smtClean="0"/>
          </a:p>
          <a:p>
            <a:pPr marL="0" indent="0"/>
            <a:r>
              <a:rPr lang="en-US" altLang="en-US" dirty="1" smtClean="0"/>
              <a:t>How to get started: </a:t>
            </a:r>
          </a:p>
          <a:p>
            <a:pPr lvl="1"/>
            <a:r>
              <a:rPr lang="en-US" altLang="en-US" dirty="1" smtClean="0"/>
              <a:t>where to look for a job</a:t>
            </a:r>
          </a:p>
          <a:p>
            <a:pPr lvl="1"/>
            <a:r>
              <a:rPr lang="en-US" altLang="en-US" dirty="1" smtClean="0"/>
              <a:t>how to write your CV </a:t>
            </a:r>
          </a:p>
          <a:p>
            <a:pPr lvl="1"/>
            <a:r>
              <a:rPr lang="en-US" altLang="en-US" dirty="1" smtClean="0"/>
              <a:t>how to prepare for an interview</a:t>
            </a:r>
          </a:p>
          <a:p>
            <a:pPr lvl="1"/>
            <a:endParaRPr lang="en-US" altLang="en-US" smtClean="0"/>
          </a:p>
          <a:p>
            <a:pPr marL="0" indent="0" eaLnBrk="1" hangingPunct="1">
              <a:buClr>
                <a:srgbClr val="0073CF"/>
              </a:buClr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 noChangeArrowheads="1"/>
          </p:cNvSpPr>
          <p:nvPr>
            <p:ph sz="quarter" idx="13"/>
          </p:nvPr>
        </p:nvSpPr>
        <p:spPr>
          <a:xfrm>
            <a:off x="439738" y="1743075"/>
            <a:ext cx="8243887" cy="4606925"/>
          </a:xfrm>
        </p:spPr>
        <p:txBody>
          <a:bodyPr wrap="square" numCol="1" anchor="t" anchorCtr="0" compatLnSpc="1">
            <a:prstTxWarp prst="textNoShape"/>
          </a:bodyPr>
          <a:lstStyle/>
          <a:p>
            <a:pPr marL="0" indent="0">
              <a:buFont typeface="Wingdings 2" pitchFamily="18" charset="2"/>
              <a:buNone/>
            </a:pPr>
            <a:r>
              <a:rPr lang="nl-NL" altLang="en-US" dirty="1" smtClean="0"/>
              <a:t> </a:t>
            </a:r>
          </a:p>
        </p:txBody>
      </p:sp>
      <p:sp>
        <p:nvSpPr>
          <p:cNvPr id="59395" name="Title 1"/>
          <p:cNvSpPr txBox="1"/>
          <p:nvPr/>
        </p:nvSpPr>
        <p:spPr>
          <a:xfrm>
            <a:off x="603250" y="1012825"/>
            <a:ext cx="7577138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nl-NL" altLang="en-US" sz="2800">
              <a:solidFill>
                <a:schemeClr val="tx2"/>
              </a:solidFill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2800" dirty="1">
                <a:solidFill>
                  <a:schemeClr val="tx2"/>
                </a:solidFill>
              </a:rPr>
              <a:t>Language requirements</a:t>
            </a: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/>
          <p:nvPr/>
        </p:nvSpPr>
        <p:spPr>
          <a:xfrm>
            <a:off x="603250" y="1909763"/>
            <a:ext cx="4678363" cy="4679950"/>
          </a:xfrm>
          <a:prstGeom prst="rect"/>
        </p:spPr>
        <p:txBody>
          <a:bodyPr/>
          <a:lstStyle>
            <a:lvl1pPr marL="26987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Wingdings 2" pitchFamily="18" charset="2"/>
              <a:buNone/>
              <a:defRPr/>
            </a:pPr>
            <a:endParaRPr lang="en-US"/>
          </a:p>
          <a:p>
            <a:pPr marL="3175" indent="0">
              <a:buFont typeface="Wingdings 2" pitchFamily="18" charset="2"/>
              <a:buNone/>
              <a:defRPr/>
            </a:pPr>
            <a:r>
              <a:rPr lang="en-US" dirty="1"/>
              <a:t>There are 3 official languages in Belgium</a:t>
            </a:r>
          </a:p>
          <a:p>
            <a:pPr marL="288925" indent="-285750">
              <a:defRPr/>
            </a:pPr>
            <a:r>
              <a:rPr lang="en-US" dirty="1"/>
              <a:t>Dutch, French, German</a:t>
            </a:r>
          </a:p>
          <a:p>
            <a:pPr marL="288925" indent="-285750">
              <a:defRPr/>
            </a:pPr>
            <a:r>
              <a:rPr lang="en-US" dirty="1"/>
              <a:t>The Brussels-Capital region is bilingual (French + Dutch)</a:t>
            </a:r>
          </a:p>
          <a:p>
            <a:pPr marL="288925" indent="-285750">
              <a:defRPr/>
            </a:pPr>
            <a:r>
              <a:rPr lang="en-US" dirty="1"/>
              <a:t>Expectations: speak the language of the region in which you’d be working</a:t>
            </a:r>
          </a:p>
          <a:p>
            <a:pPr marL="288925" indent="-285750">
              <a:defRPr/>
            </a:pPr>
            <a:r>
              <a:rPr lang="en-US" dirty="1"/>
              <a:t>In some cases, mainly in international companies, English may be sufficient</a:t>
            </a:r>
          </a:p>
        </p:txBody>
      </p:sp>
      <p:pic>
        <p:nvPicPr>
          <p:cNvPr id="593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25" y="2155825"/>
            <a:ext cx="3714750" cy="219392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 noChangeArrowheads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/>
          </a:bodyPr>
          <a:lstStyle/>
          <a:p>
            <a:pPr marL="0" indent="0">
              <a:buFont typeface="Wingdings 2" pitchFamily="18" charset="2"/>
              <a:buNone/>
            </a:pPr>
            <a:r>
              <a:rPr lang="nl-NL" altLang="en-US" dirty="1" smtClean="0"/>
              <a:t> </a:t>
            </a:r>
          </a:p>
        </p:txBody>
      </p:sp>
      <p:sp>
        <p:nvSpPr>
          <p:cNvPr id="60419" name="Title 1"/>
          <p:cNvSpPr txBox="1"/>
          <p:nvPr/>
        </p:nvSpPr>
        <p:spPr>
          <a:xfrm>
            <a:off x="755650" y="1416050"/>
            <a:ext cx="7577138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2800" dirty="1">
                <a:solidFill>
                  <a:schemeClr val="tx2"/>
                </a:solidFill>
              </a:rPr>
              <a:t>Curriculum vitae (“CV”)</a:t>
            </a: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/>
          <p:nvPr/>
        </p:nvSpPr>
        <p:spPr>
          <a:xfrm>
            <a:off x="692150" y="1879600"/>
            <a:ext cx="7575550" cy="3992563"/>
          </a:xfrm>
          <a:prstGeom prst="rect"/>
        </p:spPr>
        <p:txBody>
          <a:bodyPr/>
          <a:lstStyle>
            <a:lvl1pPr marL="26987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dirty="1"/>
              <a:t>Your curriculum vitae </a:t>
            </a:r>
            <a:r>
              <a:rPr lang="nl-NL" b="1" dirty="1"/>
              <a:t>should </a:t>
            </a:r>
            <a:r>
              <a:rPr lang="nl-NL" b="1" dirty="1" smtClean="0"/>
              <a:t>include</a:t>
            </a:r>
            <a:r>
              <a:rPr lang="nl-NL" dirty="1" smtClean="0"/>
              <a:t>:</a:t>
            </a:r>
            <a:endParaRPr lang="nl-NL"/>
          </a:p>
          <a:p>
            <a:pPr marL="0" indent="0">
              <a:buFont typeface="Wingdings 2" pitchFamily="18" charset="2"/>
              <a:buNone/>
              <a:defRPr/>
            </a:pPr>
            <a:endParaRPr lang="nl-NL"/>
          </a:p>
          <a:p>
            <a:pPr>
              <a:defRPr/>
            </a:pPr>
            <a:r>
              <a:rPr lang="nl-NL" dirty="1" smtClean="0"/>
              <a:t>Basic Personal details</a:t>
            </a:r>
          </a:p>
          <a:p>
            <a:pPr>
              <a:defRPr/>
            </a:pPr>
            <a:r>
              <a:rPr lang="nl-NL" dirty="1" smtClean="0"/>
              <a:t>Contact information</a:t>
            </a:r>
            <a:endParaRPr lang="nl-NL"/>
          </a:p>
          <a:p>
            <a:pPr>
              <a:defRPr/>
            </a:pPr>
            <a:r>
              <a:rPr lang="nl-NL" dirty="1" smtClean="0"/>
              <a:t>Education</a:t>
            </a:r>
          </a:p>
          <a:p>
            <a:pPr>
              <a:defRPr/>
            </a:pPr>
            <a:r>
              <a:rPr lang="nl-NL" dirty="1" smtClean="0"/>
              <a:t>Work </a:t>
            </a:r>
            <a:r>
              <a:rPr lang="nl-NL" dirty="1"/>
              <a:t>experience </a:t>
            </a:r>
          </a:p>
          <a:p>
            <a:pPr>
              <a:defRPr/>
            </a:pPr>
            <a:r>
              <a:rPr lang="nl-NL" dirty="1" smtClean="0"/>
              <a:t>Skills </a:t>
            </a:r>
            <a:r>
              <a:rPr lang="nl-NL" dirty="1"/>
              <a:t>(computer skills, foreign languages); </a:t>
            </a:r>
          </a:p>
          <a:p>
            <a:pPr>
              <a:defRPr/>
            </a:pPr>
            <a:r>
              <a:rPr lang="nl-NL" dirty="1"/>
              <a:t>Personal interests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nl-NL"/>
          </a:p>
        </p:txBody>
      </p:sp>
      <p:pic>
        <p:nvPicPr>
          <p:cNvPr id="604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62663" y="3227388"/>
            <a:ext cx="2205037" cy="3103562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 noChangeArrowheads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/>
          </a:bodyPr>
          <a:lstStyle/>
          <a:p>
            <a:pPr marL="0" indent="0">
              <a:buFont typeface="Wingdings 2" pitchFamily="18" charset="2"/>
              <a:buNone/>
            </a:pPr>
            <a:r>
              <a:rPr lang="nl-NL" altLang="en-US" dirty="1" smtClean="0"/>
              <a:t> </a:t>
            </a:r>
          </a:p>
        </p:txBody>
      </p:sp>
      <p:sp>
        <p:nvSpPr>
          <p:cNvPr id="61443" name="Title 1"/>
          <p:cNvSpPr txBox="1"/>
          <p:nvPr/>
        </p:nvSpPr>
        <p:spPr>
          <a:xfrm>
            <a:off x="755650" y="1416050"/>
            <a:ext cx="7577138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2800" dirty="1">
                <a:solidFill>
                  <a:schemeClr val="tx2"/>
                </a:solidFill>
              </a:rPr>
              <a:t>Curriculum vitae (“CV”)</a:t>
            </a:r>
          </a:p>
        </p:txBody>
      </p:sp>
      <p:sp>
        <p:nvSpPr>
          <p:cNvPr id="61444" name="Content Placeholder 2"/>
          <p:cNvSpPr txBox="1"/>
          <p:nvPr/>
        </p:nvSpPr>
        <p:spPr>
          <a:xfrm>
            <a:off x="692150" y="1879600"/>
            <a:ext cx="7575550" cy="399256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nl-NL" altLang="en-US"/>
          </a:p>
          <a:p>
            <a:pPr marL="0" indent="0">
              <a:buFont typeface="Wingdings 2" pitchFamily="18" charset="2"/>
              <a:buNone/>
            </a:pPr>
            <a:endParaRPr lang="nl-NL" altLang="en-US"/>
          </a:p>
        </p:txBody>
      </p:sp>
      <p:graphicFrame>
        <p:nvGraphicFramePr>
          <p:cNvPr id="3" name="Table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525588" y="2538413"/>
          <a:ext cx="6096000" cy="3482974"/>
        </p:xfrm>
        <a:graphic>
          <a:graphicData uri="http://schemas.openxmlformats.org/drawingml/2006/table">
            <a:tbl>
              <a:tblPr firstRow="1" bandRow="1">
                <a:tableStyleId>{CEF6447A-24EA-4742-A8FB-1DF080B5CEFA}</a:tableStyleId>
              </a:tblPr>
              <a:tblGrid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</a:tblGrid>
              <a:tr h="396941">
                <a:tc>
                  <a:txBody>
                    <a:bodyPr/>
                    <a:lstStyle/>
                    <a:p>
                      <a:r>
                        <a:rPr lang="en-US" sz="1500" dirty="1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</a:txBody>
                  <a:tcPr marT="48939" marB="48939"/>
                </a:tc>
                <a:tc>
                  <a:txBody>
                    <a:bodyPr/>
                    <a:lstStyle/>
                    <a:p>
                      <a:r>
                        <a:rPr lang="en-US" sz="1500" dirty="1">
                          <a:solidFill>
                            <a:schemeClr val="tx1"/>
                          </a:solidFill>
                        </a:rPr>
                        <a:t>DON’T</a:t>
                      </a:r>
                    </a:p>
                  </a:txBody>
                  <a:tcPr marT="48939" marB="48939"/>
                </a:tc>
                <a:extLst>
                  <a:ext uri="{0D108BD9-81ED-4DB2-BD59-A6C34878D82A}"/>
                </a:extLst>
              </a:tr>
              <a:tr h="555471">
                <a:tc>
                  <a:txBody>
                    <a:bodyPr/>
                    <a:lstStyle/>
                    <a:p>
                      <a:r>
                        <a:rPr lang="en-US" sz="1500" dirty="1"/>
                        <a:t>Use the same font</a:t>
                      </a:r>
                    </a:p>
                  </a:txBody>
                  <a:tcPr marT="48939" marB="48939"/>
                </a:tc>
                <a:tc>
                  <a:txBody>
                    <a:bodyPr/>
                    <a:lstStyle/>
                    <a:p>
                      <a:r>
                        <a:rPr lang="en-US" sz="1500" dirty="1"/>
                        <a:t>WRITE IN CAPITAL LETTERS or </a:t>
                      </a:r>
                      <a:r>
                        <a:rPr lang="en-US" sz="1500" dirty="1">
                          <a:latin typeface="Algerian" panose="04020705040a02060702" pitchFamily="82" charset="0"/>
                        </a:rPr>
                        <a:t>mix</a:t>
                      </a:r>
                      <a:r>
                        <a:rPr lang="en-US" sz="1500" dirty="1"/>
                        <a:t> </a:t>
                      </a:r>
                      <a:r>
                        <a:rPr lang="en-US" sz="1500" b="0" i="1" dirty="1">
                          <a:latin typeface="Arial Rounded MT Bold" panose="020f0704030504030204" pitchFamily="34" charset="0"/>
                        </a:rPr>
                        <a:t>fonts</a:t>
                      </a:r>
                    </a:p>
                  </a:txBody>
                  <a:tcPr marT="48939" marB="48939"/>
                </a:tc>
                <a:extLst>
                  <a:ext uri="{0D108BD9-81ED-4DB2-BD59-A6C34878D82A}"/>
                </a:extLst>
              </a:tr>
              <a:tr h="555471">
                <a:tc>
                  <a:txBody>
                    <a:bodyPr/>
                    <a:lstStyle/>
                    <a:p>
                      <a:pPr marL="0" marR="0" lvl="0" indent="0" algn="l" defTabSz="914342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5020102010507070707" pitchFamily="18" charset="2"/>
                        <a:buNone/>
                        <a:defRPr/>
                      </a:pPr>
                      <a:r>
                        <a:rPr lang="en-US" sz="1500" dirty="1"/>
                        <a:t>Max 2 pages</a:t>
                      </a:r>
                    </a:p>
                    <a:p>
                      <a:endParaRPr lang="en-US" sz="1500"/>
                    </a:p>
                  </a:txBody>
                  <a:tcPr marT="48939" marB="48939"/>
                </a:tc>
                <a:tc>
                  <a:txBody>
                    <a:bodyPr/>
                    <a:lstStyle/>
                    <a:p>
                      <a:r>
                        <a:rPr lang="en-US" sz="1500" dirty="1"/>
                        <a:t>Put unnecessary information</a:t>
                      </a:r>
                    </a:p>
                  </a:txBody>
                  <a:tcPr marT="48939" marB="48939"/>
                </a:tc>
                <a:extLst>
                  <a:ext uri="{0D108BD9-81ED-4DB2-BD59-A6C34878D82A}"/>
                </a:extLst>
              </a:tr>
              <a:tr h="396941">
                <a:tc>
                  <a:txBody>
                    <a:bodyPr/>
                    <a:lstStyle/>
                    <a:p>
                      <a:r>
                        <a:rPr lang="en-US" sz="1500" dirty="1"/>
                        <a:t>Be Honest</a:t>
                      </a:r>
                    </a:p>
                  </a:txBody>
                  <a:tcPr marT="48939" marB="48939"/>
                </a:tc>
                <a:tc>
                  <a:txBody>
                    <a:bodyPr/>
                    <a:lstStyle/>
                    <a:p>
                      <a:r>
                        <a:rPr lang="en-US" sz="1500" dirty="1"/>
                        <a:t>Lie on your CV</a:t>
                      </a:r>
                    </a:p>
                  </a:txBody>
                  <a:tcPr marT="48939" marB="48939"/>
                </a:tc>
                <a:extLst>
                  <a:ext uri="{0D108BD9-81ED-4DB2-BD59-A6C34878D82A}"/>
                </a:extLst>
              </a:tr>
              <a:tr h="396941">
                <a:tc>
                  <a:txBody>
                    <a:bodyPr/>
                    <a:lstStyle/>
                    <a:p>
                      <a:r>
                        <a:rPr lang="en-US" sz="1500" dirty="1"/>
                        <a:t>Double check</a:t>
                      </a:r>
                    </a:p>
                  </a:txBody>
                  <a:tcPr marT="48939" marB="48939"/>
                </a:tc>
                <a:tc>
                  <a:txBody>
                    <a:bodyPr/>
                    <a:lstStyle/>
                    <a:p>
                      <a:r>
                        <a:rPr lang="en-US" sz="1500" dirty="1"/>
                        <a:t>Make spelling mistakkkkes</a:t>
                      </a:r>
                    </a:p>
                  </a:txBody>
                  <a:tcPr marT="48939" marB="48939"/>
                </a:tc>
                <a:extLst>
                  <a:ext uri="{0D108BD9-81ED-4DB2-BD59-A6C34878D82A}"/>
                </a:extLst>
              </a:tr>
              <a:tr h="396941">
                <a:tc>
                  <a:txBody>
                    <a:bodyPr/>
                    <a:lstStyle/>
                    <a:p>
                      <a:pPr marL="0" marR="0" lvl="0" indent="0" algn="l" defTabSz="914342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5020102010507070707" pitchFamily="18" charset="2"/>
                        <a:buNone/>
                        <a:defRPr/>
                      </a:pPr>
                      <a:r>
                        <a:rPr lang="en-US" sz="1500" dirty="1"/>
                        <a:t>Chronological order</a:t>
                      </a:r>
                    </a:p>
                  </a:txBody>
                  <a:tcPr marT="48939" marB="48939"/>
                </a:tc>
                <a:tc>
                  <a:txBody>
                    <a:bodyPr/>
                    <a:lstStyle/>
                    <a:p>
                      <a:r>
                        <a:rPr lang="en-US" sz="1500" dirty="1"/>
                        <a:t>Give too many details</a:t>
                      </a:r>
                    </a:p>
                  </a:txBody>
                  <a:tcPr marT="48939" marB="48939"/>
                </a:tc>
                <a:extLst>
                  <a:ext uri="{0D108BD9-81ED-4DB2-BD59-A6C34878D82A}"/>
                </a:extLst>
              </a:tr>
              <a:tr h="784268">
                <a:tc>
                  <a:txBody>
                    <a:bodyPr/>
                    <a:lstStyle/>
                    <a:p>
                      <a:pPr marL="0" marR="0" lvl="0" indent="0" algn="l" defTabSz="914342" fontAlgn="auto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5020102010507070707" pitchFamily="18" charset="2"/>
                        <a:buNone/>
                        <a:defRPr/>
                      </a:pPr>
                      <a:r>
                        <a:rPr lang="en-US" sz="1500" dirty="1"/>
                        <a:t>Include an email address that looks professional + a local phone number</a:t>
                      </a:r>
                    </a:p>
                  </a:txBody>
                  <a:tcPr marT="48939" marB="48939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T="48939" marB="48939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 txBox="1"/>
          <p:nvPr/>
        </p:nvSpPr>
        <p:spPr>
          <a:xfrm>
            <a:off x="873125" y="1354138"/>
            <a:ext cx="7577138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2800" dirty="1">
                <a:solidFill>
                  <a:schemeClr val="tx2"/>
                </a:solidFill>
              </a:rPr>
              <a:t>The Job Interview</a:t>
            </a: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/>
          <p:nvPr/>
        </p:nvSpPr>
        <p:spPr>
          <a:xfrm>
            <a:off x="585788" y="1925638"/>
            <a:ext cx="7577137" cy="3992562"/>
          </a:xfrm>
          <a:prstGeom prst="rect"/>
        </p:spPr>
        <p:txBody>
          <a:bodyPr/>
          <a:lstStyle>
            <a:lvl1pPr marL="26987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  <a:defRPr/>
            </a:pPr>
            <a:r>
              <a:rPr lang="nl-NL" dirty="1" smtClean="0"/>
              <a:t>Congratulations</a:t>
            </a:r>
            <a:r>
              <a:rPr lang="nl-NL" dirty="1"/>
              <a:t>, you have been invited to a job interview.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nl-NL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nl-NL" dirty="1" smtClean="0"/>
              <a:t>Remember </a:t>
            </a:r>
            <a:r>
              <a:rPr lang="nl-NL" dirty="1"/>
              <a:t>the following:</a:t>
            </a:r>
          </a:p>
          <a:p>
            <a:pPr>
              <a:defRPr/>
            </a:pPr>
            <a:endParaRPr lang="nl-NL" smtClean="0"/>
          </a:p>
          <a:p>
            <a:pPr>
              <a:defRPr/>
            </a:pPr>
            <a:r>
              <a:rPr lang="nl-NL" dirty="1" smtClean="0"/>
              <a:t>Be on time</a:t>
            </a:r>
          </a:p>
          <a:p>
            <a:pPr>
              <a:defRPr/>
            </a:pPr>
            <a:r>
              <a:rPr lang="nl-NL" dirty="1" smtClean="0"/>
              <a:t>Dress </a:t>
            </a:r>
            <a:r>
              <a:rPr lang="nl-NL" dirty="1"/>
              <a:t>according to the dress </a:t>
            </a:r>
            <a:r>
              <a:rPr lang="nl-NL" dirty="1" smtClean="0"/>
              <a:t>code</a:t>
            </a:r>
            <a:endParaRPr lang="nl-NL"/>
          </a:p>
          <a:p>
            <a:pPr>
              <a:defRPr/>
            </a:pPr>
            <a:r>
              <a:rPr lang="nl-NL" dirty="1"/>
              <a:t>Prepare </a:t>
            </a:r>
            <a:r>
              <a:rPr lang="nl-NL" dirty="1" smtClean="0"/>
              <a:t>yourself : do researches </a:t>
            </a:r>
            <a:endParaRPr lang="nl-NL"/>
          </a:p>
          <a:p>
            <a:pPr>
              <a:defRPr/>
            </a:pPr>
            <a:r>
              <a:rPr lang="nl-NL" dirty="1"/>
              <a:t>Answer the questions </a:t>
            </a:r>
            <a:r>
              <a:rPr lang="nl-NL" dirty="1" smtClean="0"/>
              <a:t>politely</a:t>
            </a:r>
            <a:endParaRPr lang="nl-NL"/>
          </a:p>
          <a:p>
            <a:pPr>
              <a:defRPr/>
            </a:pPr>
            <a:r>
              <a:rPr lang="nl-NL" dirty="1"/>
              <a:t>Ask questions yourself.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 t="7011" b="48743"/>
          <a:stretch>
            <a:fillRect/>
          </a:stretch>
        </p:blipFill>
        <p:spPr>
          <a:xfrm>
            <a:off x="5753100" y="2671763"/>
            <a:ext cx="2554288" cy="381793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 txBox="1"/>
          <p:nvPr/>
        </p:nvSpPr>
        <p:spPr>
          <a:xfrm>
            <a:off x="873125" y="1354138"/>
            <a:ext cx="7577138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2800" dirty="1">
                <a:solidFill>
                  <a:schemeClr val="tx2"/>
                </a:solidFill>
              </a:rPr>
              <a:t>The Job Interview</a:t>
            </a:r>
          </a:p>
        </p:txBody>
      </p:sp>
      <p:sp>
        <p:nvSpPr>
          <p:cNvPr id="63491" name="Content Placeholder 2"/>
          <p:cNvSpPr txBox="1"/>
          <p:nvPr/>
        </p:nvSpPr>
        <p:spPr>
          <a:xfrm>
            <a:off x="585788" y="1925638"/>
            <a:ext cx="7864475" cy="444182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altLang="en-US" b="1" dirty="1"/>
              <a:t>Questions that are not allowed</a:t>
            </a:r>
          </a:p>
          <a:p>
            <a:pPr marL="0" indent="0" algn="just"/>
            <a:r>
              <a:rPr lang="en-US" altLang="en-US" dirty="1"/>
              <a:t>Medical questions </a:t>
            </a:r>
          </a:p>
          <a:p>
            <a:pPr marL="0" indent="0" algn="just"/>
            <a:r>
              <a:rPr lang="en-US" altLang="en-US" dirty="1"/>
              <a:t>Criminal record/past</a:t>
            </a:r>
          </a:p>
          <a:p>
            <a:pPr marL="0" indent="0" algn="just"/>
            <a:r>
              <a:rPr lang="en-US" altLang="en-US" dirty="1"/>
              <a:t>Nothing personal that can lead to discrimination</a:t>
            </a:r>
          </a:p>
          <a:p>
            <a:pPr lvl="1" algn="just"/>
            <a:r>
              <a:rPr lang="en-US" altLang="en-US" dirty="1"/>
              <a:t>Age, single/married, kids, political or religious belief, origins,… </a:t>
            </a:r>
          </a:p>
          <a:p>
            <a:pPr marL="0" indent="0" algn="just"/>
            <a:r>
              <a:rPr lang="en-US" altLang="en-US" dirty="1"/>
              <a:t>Exceptions:</a:t>
            </a:r>
          </a:p>
          <a:p>
            <a:pPr lvl="1" algn="just"/>
            <a:r>
              <a:rPr lang="en-US" altLang="en-US" dirty="1"/>
              <a:t>If necessary to do the job.</a:t>
            </a:r>
          </a:p>
          <a:p>
            <a:pPr lvl="1" algn="just"/>
            <a:r>
              <a:rPr lang="en-US" altLang="en-US" dirty="1"/>
              <a:t>General questions regarding flexibility</a:t>
            </a:r>
          </a:p>
          <a:p>
            <a:pPr lvl="1" algn="just"/>
            <a:r>
              <a:rPr lang="en-US" altLang="en-US" dirty="1"/>
              <a:t>Safety/Background check needed.</a:t>
            </a:r>
          </a:p>
          <a:p>
            <a:pPr lvl="1" algn="just"/>
            <a:r>
              <a:rPr lang="en-US" altLang="en-US" dirty="1"/>
              <a:t>Some functions are subject to a medical examination by the external service for prevention and protection at work (e.g. food sector, safety functions)</a:t>
            </a:r>
          </a:p>
          <a:p>
            <a:pPr lvl="1">
              <a:buFont typeface="Arial" charset="0"/>
              <a:buNone/>
            </a:pPr>
            <a:endParaRPr lang="nl-NL" altLang="en-US"/>
          </a:p>
          <a:p>
            <a:pPr marL="0" indent="0"/>
            <a:endParaRPr lang="nl-NL" altLang="en-US"/>
          </a:p>
          <a:p>
            <a:pPr lvl="1"/>
            <a:endParaRPr lang="nl-NL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/>
          <p:nvPr/>
        </p:nvSpPr>
        <p:spPr>
          <a:xfrm>
            <a:off x="873125" y="1354138"/>
            <a:ext cx="7577138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en-US" sz="2800" dirty="1">
                <a:solidFill>
                  <a:schemeClr val="tx2"/>
                </a:solidFill>
              </a:rPr>
              <a:t>The Job Interview</a:t>
            </a: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/>
          <p:nvPr/>
        </p:nvSpPr>
        <p:spPr>
          <a:xfrm>
            <a:off x="585788" y="1925638"/>
            <a:ext cx="7577137" cy="3992562"/>
          </a:xfrm>
          <a:prstGeom prst="rect"/>
        </p:spPr>
        <p:txBody>
          <a:bodyPr/>
          <a:lstStyle>
            <a:lvl1pPr marL="26987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nl-NL" b="1" dirty="1" smtClean="0"/>
              <a:t>Tips</a:t>
            </a:r>
            <a:endParaRPr lang="nl-NL" b="1"/>
          </a:p>
          <a:p>
            <a:pPr marL="0" indent="0">
              <a:buFont typeface="Wingdings 2" pitchFamily="18" charset="2"/>
              <a:buNone/>
              <a:defRPr/>
            </a:pPr>
            <a:endParaRPr lang="nl-NL"/>
          </a:p>
          <a:p>
            <a:pPr>
              <a:defRPr/>
            </a:pPr>
            <a:r>
              <a:rPr lang="nl-NL" dirty="1" smtClean="0"/>
              <a:t>Explain shortly your CV </a:t>
            </a:r>
          </a:p>
          <a:p>
            <a:pPr>
              <a:defRPr/>
            </a:pPr>
            <a:r>
              <a:rPr lang="nl-NL" dirty="1" smtClean="0"/>
              <a:t>Be clear and </a:t>
            </a:r>
            <a:r>
              <a:rPr lang="nl-NL" dirty="1"/>
              <a:t>to the point </a:t>
            </a:r>
          </a:p>
          <a:p>
            <a:pPr>
              <a:defRPr/>
            </a:pPr>
            <a:r>
              <a:rPr lang="nl-NL" dirty="1"/>
              <a:t>Be positive and honest</a:t>
            </a:r>
          </a:p>
          <a:p>
            <a:pPr>
              <a:defRPr/>
            </a:pPr>
            <a:r>
              <a:rPr lang="nl-NL" dirty="1"/>
              <a:t>Come prepared! </a:t>
            </a:r>
            <a:r>
              <a:rPr lang="nl-NL" dirty="1" smtClean="0"/>
              <a:t>Do your research on the job and company,</a:t>
            </a:r>
          </a:p>
          <a:p>
            <a:pPr>
              <a:defRPr/>
            </a:pPr>
            <a:r>
              <a:rPr lang="nl-NL" dirty="1" smtClean="0"/>
              <a:t>Aim for a win-win match</a:t>
            </a:r>
            <a:endParaRPr lang="nl-NL"/>
          </a:p>
          <a:p>
            <a:pPr>
              <a:defRPr/>
            </a:pPr>
            <a:endParaRPr lang="nl-NL"/>
          </a:p>
          <a:p>
            <a:pPr lvl="1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 txBox="1"/>
          <p:nvPr/>
        </p:nvSpPr>
        <p:spPr>
          <a:xfrm>
            <a:off x="690563" y="1555750"/>
            <a:ext cx="7577137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1">
                <a:solidFill>
                  <a:schemeClr val="tx2"/>
                </a:solidFill>
              </a:rPr>
              <a:t>Job interviews – practice in groups</a:t>
            </a:r>
            <a:endParaRPr lang="nl-NL" altLang="en-US" sz="280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/>
          <p:nvPr/>
        </p:nvSpPr>
        <p:spPr>
          <a:xfrm>
            <a:off x="827088" y="2135188"/>
            <a:ext cx="7577137" cy="3944937"/>
          </a:xfrm>
          <a:prstGeom prst="rect"/>
        </p:spPr>
        <p:txBody>
          <a:bodyPr/>
          <a:lstStyle>
            <a:lvl1pPr marL="26987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1"/>
              <a:t>Divide the group in </a:t>
            </a:r>
            <a:r>
              <a:rPr lang="en-GB" dirty="1" smtClean="0"/>
              <a:t>4 </a:t>
            </a:r>
            <a:r>
              <a:rPr lang="en-GB" dirty="1"/>
              <a:t>smaller </a:t>
            </a:r>
            <a:r>
              <a:rPr lang="en-GB" dirty="1" smtClean="0"/>
              <a:t>groups</a:t>
            </a:r>
            <a:endParaRPr lang="en-GB"/>
          </a:p>
          <a:p>
            <a:pPr>
              <a:defRPr/>
            </a:pPr>
            <a:endParaRPr lang="nl-NL"/>
          </a:p>
          <a:p>
            <a:pPr>
              <a:defRPr/>
            </a:pPr>
            <a:r>
              <a:rPr lang="en-GB" dirty="1" smtClean="0"/>
              <a:t>Role play a job interview</a:t>
            </a:r>
          </a:p>
          <a:p>
            <a:pPr lvl="1">
              <a:defRPr/>
            </a:pPr>
            <a:r>
              <a:rPr lang="en-GB" dirty="1" smtClean="0"/>
              <a:t>1 person is the interviewer</a:t>
            </a:r>
          </a:p>
          <a:p>
            <a:pPr lvl="1">
              <a:defRPr/>
            </a:pPr>
            <a:r>
              <a:rPr lang="en-GB" dirty="1" smtClean="0"/>
              <a:t>1 person is the interviewee</a:t>
            </a:r>
          </a:p>
          <a:p>
            <a:pPr lvl="1">
              <a:defRPr/>
            </a:pPr>
            <a:r>
              <a:rPr lang="en-GB" dirty="1" smtClean="0"/>
              <a:t>rest </a:t>
            </a:r>
            <a:r>
              <a:rPr lang="en-GB" dirty="1"/>
              <a:t>of the group observes and makes </a:t>
            </a:r>
            <a:r>
              <a:rPr lang="en-GB" dirty="1" smtClean="0"/>
              <a:t>notes</a:t>
            </a:r>
            <a:endParaRPr lang="en-GB"/>
          </a:p>
          <a:p>
            <a:pPr marL="0" indent="0">
              <a:buFont typeface="Wingdings 2" pitchFamily="18" charset="2"/>
              <a:buNone/>
              <a:defRPr/>
            </a:pPr>
            <a:endParaRPr lang="en-GB"/>
          </a:p>
          <a:p>
            <a:pPr>
              <a:defRPr/>
            </a:pPr>
            <a:r>
              <a:rPr lang="nl-NL" dirty="1" smtClean="0"/>
              <a:t>The group gives feedback on the interview </a:t>
            </a:r>
            <a:endParaRPr lang="nl-NL"/>
          </a:p>
          <a:p>
            <a:pPr>
              <a:defRPr/>
            </a:pPr>
            <a:endParaRPr lang="nl-NL"/>
          </a:p>
          <a:p>
            <a:pPr>
              <a:defRPr/>
            </a:pPr>
            <a:r>
              <a:rPr lang="en-GB" dirty="1" smtClean="0"/>
              <a:t>Swap roles </a:t>
            </a:r>
            <a:r>
              <a:rPr lang="en-GB" dirty="1"/>
              <a:t>and do the exercise again.</a:t>
            </a:r>
            <a:endParaRPr lang="nl-NL"/>
          </a:p>
          <a:p>
            <a:pPr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 txBox="1"/>
          <p:nvPr/>
        </p:nvSpPr>
        <p:spPr>
          <a:xfrm>
            <a:off x="690563" y="1555750"/>
            <a:ext cx="7577137" cy="11430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dirty="1">
                <a:solidFill>
                  <a:schemeClr val="tx2"/>
                </a:solidFill>
              </a:rPr>
              <a:t>CV review</a:t>
            </a:r>
            <a:endParaRPr lang="nl-NL" altLang="en-US" sz="280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/>
          <p:nvPr/>
        </p:nvSpPr>
        <p:spPr>
          <a:xfrm>
            <a:off x="827088" y="2420938"/>
            <a:ext cx="7577137" cy="2879725"/>
          </a:xfrm>
          <a:prstGeom prst="rect"/>
        </p:spPr>
        <p:txBody>
          <a:bodyPr/>
          <a:lstStyle>
            <a:lvl1pPr marL="26987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Wingdings 2" pitchFamily="18" charset="2"/>
              <a:buChar char="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2813" fontAlgn="base" rtl="0" eaLnBrk="0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9375" indent="-269875" algn="l" defTabSz="912813" fontAlgn="base" rtl="0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0000" indent="-270000" algn="l" defTabSz="914342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1" smtClean="0"/>
              <a:t>If you would like to have a CV reviewed on a later date during the program, you can send us to </a:t>
            </a:r>
            <a:r>
              <a:rPr lang="en-GB" dirty="1" smtClean="0">
                <a:hlinkClick r:id="rId3"/>
              </a:rPr>
              <a:t>margaux.bia@dlapiper.com</a:t>
            </a:r>
            <a:endParaRPr lang="en-GB" smtClean="0"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 dirty="1" smtClean="0"/>
              <a:t>Presenters: Manon Denis and Veerle van Hoorebeeck, DLA Piper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sz="quarter" idx="13"/>
          </p:nvPr>
        </p:nvSpPr>
        <p:spPr>
          <a:xfrm>
            <a:off x="450850" y="2319338"/>
            <a:ext cx="8243888" cy="4162425"/>
          </a:xfrm>
        </p:spPr>
        <p:txBody>
          <a:bodyPr wrap="square" numCol="1" anchor="t" anchorCtr="0" compatLnSpc="1">
            <a:prstTxWarp prst="textNoShape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en-US" dirty="1" smtClean="0"/>
              <a:t>A </a:t>
            </a:r>
            <a:r>
              <a:rPr lang="en-US" altLang="en-US" dirty="1"/>
              <a:t>refugee </a:t>
            </a:r>
            <a:r>
              <a:rPr lang="en-US" altLang="en-US" dirty="1" smtClean="0"/>
              <a:t>(i.e. a person who obtained refugee status, completely different rules apply pending the procedure) does </a:t>
            </a:r>
            <a:r>
              <a:rPr lang="en-US" altLang="en-US" dirty="1"/>
              <a:t>not need a work permit and has access to the labour market under the same terms as Belgian citizens, which includes the same</a:t>
            </a:r>
            <a:r>
              <a:rPr lang="en-US" altLang="en-US" dirty="1" smtClean="0"/>
              <a:t>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/>
          </a:p>
          <a:p>
            <a:pPr>
              <a:defRPr/>
            </a:pPr>
            <a:r>
              <a:rPr lang="en-US" altLang="en-US" dirty="1" smtClean="0"/>
              <a:t>Minimum </a:t>
            </a:r>
            <a:r>
              <a:rPr lang="en-US" altLang="en-US" dirty="1"/>
              <a:t>Wage</a:t>
            </a:r>
          </a:p>
          <a:p>
            <a:pPr>
              <a:defRPr/>
            </a:pPr>
            <a:r>
              <a:rPr lang="en-US" altLang="en-US" dirty="1" smtClean="0"/>
              <a:t>Maternity </a:t>
            </a:r>
            <a:r>
              <a:rPr lang="en-US" altLang="en-US" dirty="1"/>
              <a:t>Leave</a:t>
            </a:r>
          </a:p>
          <a:p>
            <a:pPr>
              <a:defRPr/>
            </a:pPr>
            <a:r>
              <a:rPr lang="en-US" altLang="en-US" dirty="1" smtClean="0"/>
              <a:t>Maximum </a:t>
            </a:r>
            <a:r>
              <a:rPr lang="en-US" altLang="en-US" dirty="1"/>
              <a:t>Working Time	</a:t>
            </a:r>
          </a:p>
          <a:p>
            <a:pPr>
              <a:defRPr/>
            </a:pPr>
            <a:r>
              <a:rPr lang="en-US" altLang="en-US" dirty="1" smtClean="0"/>
              <a:t>Requirements </a:t>
            </a:r>
            <a:r>
              <a:rPr lang="en-US" altLang="en-US" dirty="1"/>
              <a:t>for Contracts</a:t>
            </a:r>
          </a:p>
          <a:p>
            <a:pPr>
              <a:defRPr/>
            </a:pPr>
            <a:endParaRPr lang="fr-BE" altLang="en-US" b="1" smtClean="0">
              <a:solidFill>
                <a:srgbClr val="FF0000"/>
              </a:solidFill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>
          <a:xfrm>
            <a:off x="838200" y="1489075"/>
            <a:ext cx="7580313" cy="307975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65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637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209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81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/>
            <a:r>
              <a:rPr lang="en-US" altLang="fr-FR" sz="2000" b="1" dirty="1">
                <a:solidFill>
                  <a:srgbClr val="0073CF"/>
                </a:solidFill>
              </a:rPr>
              <a:t>How to work as refugee</a:t>
            </a:r>
            <a:endParaRPr lang="en-US" altLang="en-US" sz="2000" b="1">
              <a:solidFill>
                <a:srgbClr val="0073C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0850" y="1952625"/>
            <a:ext cx="8243888" cy="452913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defRPr/>
            </a:pPr>
            <a:r>
              <a:rPr lang="en-US" b="1" dirty="1" smtClean="0">
                <a:solidFill>
                  <a:srgbClr val="0073CF"/>
                </a:solidFill>
                <a:cs typeface="Arial" charset="0"/>
              </a:rPr>
              <a:t>What types of employee?</a:t>
            </a:r>
          </a:p>
          <a:p>
            <a:pPr lvl="1" algn="just">
              <a:defRPr/>
            </a:pPr>
            <a:r>
              <a:rPr lang="en-US" sz="1600" dirty="1" smtClean="0"/>
              <a:t>Blue-collars employee: if you exercise a "manual" function (e.g., deliveries, driver, building sector, etc.).</a:t>
            </a:r>
          </a:p>
          <a:p>
            <a:pPr lvl="1" algn="just">
              <a:defRPr/>
            </a:pPr>
            <a:r>
              <a:rPr lang="en-US" sz="1600" dirty="1" smtClean="0"/>
              <a:t>White-collar employee: if you exercise an "intellectual" function (e.g., being behind a computer, preparing documents, etc.).</a:t>
            </a:r>
          </a:p>
          <a:p>
            <a:pPr marL="269875" lvl="1" indent="0" algn="just">
              <a:buFont typeface="Arial" charset="0"/>
              <a:buNone/>
              <a:defRPr/>
            </a:pPr>
            <a:endParaRPr lang="en-US" b="1" smtClean="0"/>
          </a:p>
          <a:p>
            <a:pPr marL="269875" lvl="1" indent="0">
              <a:buFont typeface="Arial" charset="0"/>
              <a:buNone/>
              <a:defRPr/>
            </a:pPr>
            <a:endParaRPr lang="fr-BE" sz="1600" smtClean="0"/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>
          <a:xfrm>
            <a:off x="254000" y="1489075"/>
            <a:ext cx="8648700" cy="609600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65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637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209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81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/>
            <a:r>
              <a:rPr lang="en-US" altLang="fr-FR" sz="2000" b="1" dirty="1">
                <a:solidFill>
                  <a:srgbClr val="0073CF"/>
                </a:solidFill>
              </a:rPr>
              <a:t>CONCLUSION OF AN EMPLOYMENT CONTRACT</a:t>
            </a:r>
          </a:p>
          <a:p>
            <a:pPr marL="0" indent="0"/>
            <a:endParaRPr lang="en-US" altLang="en-US" sz="2000" b="1">
              <a:solidFill>
                <a:srgbClr val="0073C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0850" y="2146300"/>
            <a:ext cx="8243888" cy="4335463"/>
          </a:xfrm>
        </p:spPr>
        <p:txBody>
          <a:bodyPr/>
          <a:lstStyle/>
          <a:p>
            <a:pPr marL="0" indent="0" algn="just">
              <a:spcBef>
                <a:spcPct val="0"/>
              </a:spcBef>
              <a:defRPr/>
            </a:pPr>
            <a:r>
              <a:rPr lang="en-US" b="1" dirty="1">
                <a:solidFill>
                  <a:srgbClr val="0073CF"/>
                </a:solidFill>
                <a:cs typeface="Arial" charset="0"/>
              </a:rPr>
              <a:t>What type of contract?</a:t>
            </a:r>
          </a:p>
          <a:p>
            <a:pPr lvl="1" algn="just">
              <a:defRPr/>
            </a:pPr>
            <a:r>
              <a:rPr lang="en-US" sz="1600" dirty="1"/>
              <a:t>Fixed term contract (CDD): the duration of the contract (both start and end date) is determined in advance</a:t>
            </a:r>
          </a:p>
          <a:p>
            <a:pPr lvl="1" algn="just">
              <a:defRPr/>
            </a:pPr>
            <a:r>
              <a:rPr lang="en-US" sz="1600" dirty="1"/>
              <a:t>Indefinite contract (CDI): only the start date is determined in advance</a:t>
            </a:r>
          </a:p>
          <a:p>
            <a:pPr lvl="1" algn="just">
              <a:defRPr/>
            </a:pPr>
            <a:r>
              <a:rPr lang="en-US" sz="1600" dirty="1"/>
              <a:t>Interim agency contract: the contract has a temporary duration and is signed with a third-agency (e.g., manpower, tempo-team, etc.)</a:t>
            </a:r>
          </a:p>
          <a:p>
            <a:pPr lvl="1" algn="just">
              <a:defRPr/>
            </a:pPr>
            <a:r>
              <a:rPr lang="fr-BE" sz="1600" dirty="1"/>
              <a:t>Professional immersion agreement (CIP): </a:t>
            </a:r>
            <a:r>
              <a:rPr lang="en-US" sz="1600" dirty="1"/>
              <a:t>The professional immersion agreement is an internship </a:t>
            </a:r>
            <a:r>
              <a:rPr lang="en-US" sz="1600" dirty="1" smtClean="0"/>
              <a:t>agreement, which main </a:t>
            </a:r>
            <a:r>
              <a:rPr lang="en-US" sz="1600" dirty="1"/>
              <a:t>objective </a:t>
            </a:r>
            <a:r>
              <a:rPr lang="en-US" sz="1600" dirty="1" smtClean="0"/>
              <a:t>is </a:t>
            </a:r>
            <a:r>
              <a:rPr lang="en-US" sz="1600" dirty="1"/>
              <a:t>to provide you with practical experience and professional knowledge and skills. The immersion agreement </a:t>
            </a:r>
            <a:r>
              <a:rPr lang="en-US" sz="1600" b="1" u="sng" dirty="1"/>
              <a:t>is not an employment contract</a:t>
            </a:r>
            <a:r>
              <a:rPr lang="en-US" sz="1600" dirty="1"/>
              <a:t> and therefore the employer will not pay </a:t>
            </a:r>
            <a:r>
              <a:rPr lang="en-US" sz="1600" dirty="1" smtClean="0"/>
              <a:t>a salary. </a:t>
            </a:r>
            <a:r>
              <a:rPr lang="en-US" sz="1600" dirty="1"/>
              <a:t>However, as an intern, </a:t>
            </a:r>
            <a:r>
              <a:rPr lang="en-US" sz="1600" dirty="1" smtClean="0"/>
              <a:t>the employer has to pay an </a:t>
            </a:r>
            <a:r>
              <a:rPr lang="en-US" sz="1600" dirty="1"/>
              <a:t>allowance </a:t>
            </a:r>
            <a:r>
              <a:rPr lang="en-US" sz="1600" dirty="1" smtClean="0"/>
              <a:t>(+/- 800 EUR/month)</a:t>
            </a:r>
            <a:endParaRPr lang="en-US" sz="1600"/>
          </a:p>
          <a:p>
            <a:pPr lvl="1" algn="just">
              <a:defRPr/>
            </a:pPr>
            <a:endParaRPr lang="en-US" sz="1600">
              <a:solidFill>
                <a:srgbClr val="FF0000"/>
              </a:solidFill>
            </a:endParaRPr>
          </a:p>
          <a:p>
            <a:pPr lvl="1" algn="just">
              <a:defRPr/>
            </a:pPr>
            <a:endParaRPr lang="en-US" sz="1600">
              <a:solidFill>
                <a:srgbClr val="FF0000"/>
              </a:solidFill>
            </a:endParaRPr>
          </a:p>
          <a:p>
            <a:pPr>
              <a:defRPr/>
            </a:pPr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2563" y="1462088"/>
            <a:ext cx="6237287" cy="530225"/>
          </a:xfrm>
          <a:prstGeom prst="rect"/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sz="quarter" idx="13"/>
          </p:nvPr>
        </p:nvSpPr>
        <p:spPr>
          <a:xfrm>
            <a:off x="271463" y="1766888"/>
            <a:ext cx="8397875" cy="4638675"/>
          </a:xfrm>
        </p:spPr>
        <p:txBody>
          <a:bodyPr wrap="square" numCol="1" anchor="t" anchorCtr="0" compatLnSpc="1">
            <a:prstTxWarp prst="textNoShape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b="1" dirty="1">
                <a:cs typeface="Arial" charset="0"/>
              </a:rPr>
              <a:t>Working time regime </a:t>
            </a:r>
          </a:p>
          <a:p>
            <a:pPr lvl="1">
              <a:buClr>
                <a:srgbClr val="0073CF"/>
              </a:buClr>
              <a:defRPr/>
            </a:pPr>
            <a:r>
              <a:rPr lang="en-US" altLang="en-US" sz="1600" dirty="1" smtClean="0"/>
              <a:t>How many hours per day and/or per week you are expected to perform</a:t>
            </a:r>
          </a:p>
          <a:p>
            <a:pPr lvl="1">
              <a:buClr>
                <a:srgbClr val="0073CF"/>
              </a:buClr>
              <a:defRPr/>
            </a:pPr>
            <a:r>
              <a:rPr lang="en-US" altLang="en-US" sz="1600" dirty="1" smtClean="0"/>
              <a:t>Depends on the sector in which the employer is active</a:t>
            </a:r>
          </a:p>
          <a:p>
            <a:pPr lvl="1">
              <a:buClr>
                <a:srgbClr val="0073CF"/>
              </a:buClr>
              <a:defRPr/>
            </a:pPr>
            <a:r>
              <a:rPr lang="en-US" altLang="en-US" sz="1600" dirty="1" smtClean="0"/>
              <a:t>In general: 38 hours per week – 5 days per week – 2 days of rest </a:t>
            </a:r>
            <a:br>
              <a:rPr lang="en-US" altLang="en-US" sz="1600" dirty="1" smtClean="0"/>
            </a:br>
          </a:p>
          <a:p>
            <a:pPr>
              <a:spcBef>
                <a:spcPct val="0"/>
              </a:spcBef>
              <a:defRPr/>
            </a:pPr>
            <a:r>
              <a:rPr lang="en-US" altLang="en-US" b="1" dirty="1" smtClean="0">
                <a:cs typeface="Arial" charset="0"/>
              </a:rPr>
              <a:t>Remuneration</a:t>
            </a:r>
          </a:p>
          <a:p>
            <a:pPr lvl="1">
              <a:buClr>
                <a:srgbClr val="0073CF"/>
              </a:buClr>
              <a:defRPr/>
            </a:pPr>
            <a:r>
              <a:rPr lang="en-US" altLang="en-US" sz="1600" dirty="1" smtClean="0"/>
              <a:t>For blue-collar employees (i.e., "manual work") : </a:t>
            </a:r>
            <a:r>
              <a:rPr lang="en-US" altLang="en-US" sz="1600" b="1" i="1" dirty="1" smtClean="0"/>
              <a:t>hourly </a:t>
            </a:r>
            <a:r>
              <a:rPr lang="en-US" altLang="en-US" sz="1600" dirty="1" smtClean="0"/>
              <a:t>remuneration paid twice a month (minimum of 9,67 EUR gross per hours)</a:t>
            </a:r>
          </a:p>
          <a:p>
            <a:pPr lvl="1">
              <a:buClr>
                <a:srgbClr val="0073CF"/>
              </a:buClr>
              <a:defRPr/>
            </a:pPr>
            <a:r>
              <a:rPr lang="en-US" altLang="en-US" sz="1600" dirty="1" smtClean="0"/>
              <a:t>For white-collar employees :</a:t>
            </a:r>
            <a:r>
              <a:rPr lang="en-US" altLang="en-US" sz="1600" b="1" i="1" dirty="1" smtClean="0"/>
              <a:t> monthly </a:t>
            </a:r>
            <a:r>
              <a:rPr lang="en-US" altLang="en-US" sz="1600" dirty="1" smtClean="0"/>
              <a:t>remuneration paid once a month (minimum of 1</a:t>
            </a:r>
            <a:r>
              <a:rPr lang="en-US" sz="1600" dirty="1" smtClean="0"/>
              <a:t>.593,81 EUR gross)</a:t>
            </a:r>
            <a:br>
              <a:rPr lang="en-US" sz="1600" dirty="1" smtClean="0"/>
            </a:br>
            <a:endParaRPr lang="en-US" sz="1600"/>
          </a:p>
          <a:p>
            <a:pPr>
              <a:spcBef>
                <a:spcPct val="0"/>
              </a:spcBef>
              <a:defRPr/>
            </a:pPr>
            <a:r>
              <a:rPr lang="fr-BE" altLang="en-US" sz="1600" dirty="1"/>
              <a:t>Refund of the travel costs</a:t>
            </a:r>
            <a:endParaRPr lang="en-US" altLang="en-US" sz="1600"/>
          </a:p>
          <a:p>
            <a:pPr marL="269875" lvl="1" indent="0">
              <a:buClr>
                <a:srgbClr val="0073CF"/>
              </a:buClr>
              <a:buFont typeface="Arial" charset="0"/>
              <a:buNone/>
              <a:defRPr/>
            </a:pPr>
            <a:r>
              <a:rPr lang="en-US" altLang="en-US" sz="1600" dirty="1" smtClean="0"/>
              <a:t>The </a:t>
            </a:r>
            <a:r>
              <a:rPr lang="en-US" altLang="en-US" sz="1600" dirty="1"/>
              <a:t>employer has an obligation to contribute to the travel costs of </a:t>
            </a:r>
            <a:r>
              <a:rPr lang="en-US" altLang="en-US" sz="1600" dirty="1" smtClean="0"/>
              <a:t>its employees </a:t>
            </a:r>
            <a:r>
              <a:rPr lang="en-US" altLang="en-US" sz="1600" dirty="1"/>
              <a:t>who use public transport (train, tram, metro, bus) to travel between home and work. </a:t>
            </a:r>
            <a:r>
              <a:rPr lang="en-US" altLang="en-US" sz="1600" dirty="1" smtClean="0"/>
              <a:t>In most cases, it </a:t>
            </a:r>
            <a:r>
              <a:rPr lang="en-US" altLang="en-US" sz="1600" dirty="1"/>
              <a:t>is not required to intervene in the travel expenses of workers who use their personal cars to get to work.</a:t>
            </a:r>
            <a:endParaRPr lang="en-US" altLang="en-US" sz="1600" smtClean="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>
          <a:xfrm>
            <a:off x="865188" y="1400175"/>
            <a:ext cx="7635875" cy="366713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65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637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209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81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/>
            <a:r>
              <a:rPr lang="en-US" altLang="fr-FR" b="1" dirty="1">
                <a:solidFill>
                  <a:srgbClr val="0073CF"/>
                </a:solidFill>
              </a:rPr>
              <a:t>What will be provided in your employment contract?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sz="quarter" idx="13"/>
          </p:nvPr>
        </p:nvSpPr>
        <p:spPr>
          <a:xfrm>
            <a:off x="450850" y="2184400"/>
            <a:ext cx="8243888" cy="4297363"/>
          </a:xfrm>
        </p:spPr>
        <p:txBody>
          <a:bodyPr wrap="square" numCol="1" anchor="t" anchorCtr="0" compatLnSpc="1">
            <a:prstTxWarp prst="textNoShape"/>
          </a:bodyPr>
          <a:lstStyle/>
          <a:p>
            <a:pPr lvl="1">
              <a:spcBef>
                <a:spcPct val="0"/>
              </a:spcBef>
              <a:buClr>
                <a:srgbClr val="0073CF"/>
              </a:buClr>
              <a:buFont typeface="Wingdings 2" pitchFamily="18" charset="2"/>
              <a:buChar char=""/>
            </a:pPr>
            <a:r>
              <a:rPr lang="en-US" altLang="en-US" b="1" dirty="1" smtClean="0">
                <a:solidFill>
                  <a:srgbClr val="0073CF"/>
                </a:solidFill>
                <a:cs typeface="Arial" charset="0"/>
              </a:rPr>
              <a:t>Holidays </a:t>
            </a:r>
          </a:p>
          <a:p>
            <a:pPr lvl="1"/>
            <a:r>
              <a:rPr lang="en-US" altLang="en-US" sz="1600" dirty="1" smtClean="0">
                <a:solidFill>
                  <a:srgbClr val="000000"/>
                </a:solidFill>
              </a:rPr>
              <a:t>Employees are entitled to 20 days of legal holidays and 10 days of bank holidays </a:t>
            </a:r>
          </a:p>
          <a:p>
            <a:pPr lvl="1"/>
            <a:r>
              <a:rPr lang="en-US" altLang="en-US" sz="1600" dirty="1" smtClean="0">
                <a:solidFill>
                  <a:srgbClr val="000000"/>
                </a:solidFill>
              </a:rPr>
              <a:t>10 paid bank holidays : 1 January, Easter Monday, 1 May, Ascension Day, Whit Monday, 21 July, 15 August, 1 November, 11 November and 25 December.</a:t>
            </a:r>
          </a:p>
          <a:p>
            <a:pPr lvl="2"/>
            <a:endParaRPr lang="en-US" altLang="en-US" sz="1600" smtClean="0">
              <a:solidFill>
                <a:srgbClr val="000000"/>
              </a:solidFill>
            </a:endParaRPr>
          </a:p>
          <a:p>
            <a:endParaRPr lang="en-US" altLang="en-US" smtClean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>
          <a:xfrm>
            <a:off x="1574800" y="1595438"/>
            <a:ext cx="5918200" cy="369887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065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637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209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78175" indent="-269875" defTabSz="912813" fontAlgn="base" eaLnBrk="0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/>
            <a:r>
              <a:rPr lang="en-US" altLang="fr-FR" b="1" dirty="1">
                <a:solidFill>
                  <a:srgbClr val="0073CF"/>
                </a:solidFill>
              </a:rPr>
              <a:t>What will be provided in your employment contract?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0850" y="1874838"/>
            <a:ext cx="8350250" cy="4606925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 algn="just">
              <a:defRPr/>
            </a:pPr>
            <a:r>
              <a:rPr lang="en-US" b="1" dirty="1" smtClean="0">
                <a:solidFill>
                  <a:srgbClr val="0073CF"/>
                </a:solidFill>
                <a:cs typeface="Arial" charset="0"/>
              </a:rPr>
              <a:t>Illness</a:t>
            </a:r>
          </a:p>
          <a:p>
            <a:pPr lvl="1" algn="just">
              <a:defRPr/>
            </a:pPr>
            <a:r>
              <a:rPr lang="en-US" sz="1600" dirty="1" smtClean="0"/>
              <a:t>Employees can become ill in Belgium and will receive paid leave in case of an employment contract of indefinite duration or a fixed term employment contract </a:t>
            </a:r>
          </a:p>
          <a:p>
            <a:pPr marL="269875" lvl="1" indent="0" algn="just">
              <a:buFont typeface="Arial" charset="0"/>
              <a:buNone/>
              <a:defRPr/>
            </a:pPr>
            <a:endParaRPr lang="en-US" sz="1600" smtClean="0"/>
          </a:p>
          <a:p>
            <a:pPr lvl="1" algn="just">
              <a:defRPr/>
            </a:pPr>
            <a:r>
              <a:rPr lang="en-US" sz="1600" dirty="1" smtClean="0"/>
              <a:t>Employee must notify employer and provide medical certificate to employer </a:t>
            </a:r>
          </a:p>
          <a:p>
            <a:pPr marL="269875" lvl="1" indent="0" algn="just">
              <a:buFont typeface="Arial" charset="0"/>
              <a:buNone/>
              <a:defRPr/>
            </a:pPr>
            <a:r>
              <a:rPr lang="en-US" sz="1600" dirty="1" smtClean="0">
                <a:sym typeface="Wingdings" panose="05000000000000000000" pitchFamily="2" charset="2"/>
              </a:rPr>
              <a:t>	 </a:t>
            </a:r>
            <a:r>
              <a:rPr lang="en-US" sz="1600" dirty="1" smtClean="0"/>
              <a:t> the rules to be respected are indicated in the work regulations</a:t>
            </a:r>
          </a:p>
          <a:p>
            <a:pPr lvl="1">
              <a:defRPr/>
            </a:pPr>
            <a:endParaRPr lang="en-US" sz="1600" smtClean="0"/>
          </a:p>
          <a:p>
            <a:pPr marL="269875" lvl="1" indent="0">
              <a:buFont typeface="Arial" charset="0"/>
              <a:buNone/>
              <a:defRPr/>
            </a:pPr>
            <a:endParaRPr lang="nl-BE" smtClean="0"/>
          </a:p>
          <a:p>
            <a:pPr lvl="1">
              <a:defRPr/>
            </a:pPr>
            <a:endParaRPr lang="nl-BE" smtClean="0"/>
          </a:p>
        </p:txBody>
      </p:sp>
      <p:sp>
        <p:nvSpPr>
          <p:cNvPr id="47107" name="Title 1"/>
          <p:cNvSpPr txBox="1"/>
          <p:nvPr/>
        </p:nvSpPr>
        <p:spPr>
          <a:xfrm>
            <a:off x="690563" y="1460500"/>
            <a:ext cx="7577137" cy="6873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1">
                <a:solidFill>
                  <a:schemeClr val="tx2"/>
                </a:solidFill>
              </a:rPr>
              <a:t>Rights during the employment contract</a:t>
            </a:r>
            <a:endParaRPr lang="nl-NL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/>
          </a:bodyPr>
          <a:lstStyle/>
          <a:p>
            <a:pPr marL="269875" lvl="1" indent="0">
              <a:buFont typeface="Arial" charset="0"/>
              <a:buNone/>
            </a:pPr>
            <a:endParaRPr lang="en-US" altLang="en-US" smtClean="0"/>
          </a:p>
          <a:p>
            <a:r>
              <a:rPr lang="en-US" altLang="en-US" b="1" dirty="1" smtClean="0">
                <a:solidFill>
                  <a:srgbClr val="0073CF"/>
                </a:solidFill>
                <a:cs typeface="Arial" charset="0"/>
              </a:rPr>
              <a:t>Pregnancy</a:t>
            </a:r>
            <a:br>
              <a:rPr lang="en-US" altLang="en-US" b="1" dirty="1" smtClean="0">
                <a:solidFill>
                  <a:srgbClr val="0073CF"/>
                </a:solidFill>
                <a:cs typeface="Arial" charset="0"/>
              </a:rPr>
            </a:br>
            <a:endParaRPr lang="en-US" altLang="en-US" b="1" smtClean="0">
              <a:solidFill>
                <a:srgbClr val="0073CF"/>
              </a:solidFill>
              <a:cs typeface="Arial" charset="0"/>
            </a:endParaRPr>
          </a:p>
          <a:p>
            <a:pPr marL="269875" lvl="1" indent="0"/>
            <a:r>
              <a:rPr lang="en-US" altLang="en-US" dirty="1" smtClean="0"/>
              <a:t>Mothers have 15 weeks paid pregnancy and maternity leave (5 before the childbirth) and 9 after the childbirth</a:t>
            </a:r>
          </a:p>
          <a:p>
            <a:pPr marL="269875" lvl="1" indent="0">
              <a:buFont typeface="Arial" charset="0"/>
              <a:buNone/>
            </a:pPr>
            <a:endParaRPr lang="en-US" altLang="en-US" smtClean="0"/>
          </a:p>
          <a:p>
            <a:pPr marL="269875" lvl="1" indent="0"/>
            <a:r>
              <a:rPr lang="nl-BE" altLang="en-US" dirty="1" smtClean="0"/>
              <a:t>Partners have 10 days of paid leave</a:t>
            </a:r>
          </a:p>
          <a:p>
            <a:pPr marL="269875" lvl="1" indent="0"/>
            <a:endParaRPr lang="en-US" altLang="en-US" smtClean="0"/>
          </a:p>
          <a:p>
            <a:pPr marL="269875" lvl="1" indent="0"/>
            <a:r>
              <a:rPr lang="en-US" altLang="en-US" dirty="1" smtClean="0"/>
              <a:t>Pregnant employees are protected against dismissal</a:t>
            </a:r>
          </a:p>
          <a:p>
            <a:pPr marL="269875" lvl="1" indent="0"/>
            <a:endParaRPr lang="en-US" altLang="en-US" smtClean="0"/>
          </a:p>
        </p:txBody>
      </p:sp>
      <p:sp>
        <p:nvSpPr>
          <p:cNvPr id="48131" name="Title 1"/>
          <p:cNvSpPr txBox="1"/>
          <p:nvPr/>
        </p:nvSpPr>
        <p:spPr>
          <a:xfrm>
            <a:off x="690563" y="1460500"/>
            <a:ext cx="7577137" cy="687388"/>
          </a:xfrm>
          <a:prstGeom prst="rect"/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tx2"/>
              </a:buClr>
              <a:buFont typeface="Wingdings 2" pitchFamily="18" charset="2"/>
              <a:buChar char=""/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ts val="9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ts val="6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18065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2637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27209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178175" indent="-269875" defTabSz="912813" fontAlgn="base" eaLnBrk="0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1">
                <a:solidFill>
                  <a:schemeClr val="tx2"/>
                </a:solidFill>
              </a:rPr>
              <a:t>Rights during the employment contract</a:t>
            </a:r>
            <a:endParaRPr lang="nl-NL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DLA_Screen">
  <a:themeElements>
    <a:clrScheme name="~DLA Blue">
      <a:dk1>
        <a:sysClr val="windowText" lastClr="000000"/>
      </a:dk1>
      <a:lt1>
        <a:sysClr val="window" lastClr="FFFFFF"/>
      </a:lt1>
      <a:dk2>
        <a:srgbClr val="0073CF"/>
      </a:dk2>
      <a:lt2>
        <a:srgbClr val="6A6C6B"/>
      </a:lt2>
      <a:accent1>
        <a:srgbClr val="2688D6"/>
      </a:accent1>
      <a:accent2>
        <a:srgbClr val="4D9DDD"/>
      </a:accent2>
      <a:accent3>
        <a:srgbClr val="73B2E5"/>
      </a:accent3>
      <a:accent4>
        <a:srgbClr val="99C7EC"/>
      </a:accent4>
      <a:accent5>
        <a:srgbClr val="BFDCF3"/>
      </a:accent5>
      <a:accent6>
        <a:srgbClr val="E6F1FA"/>
      </a:accent6>
      <a:hlink>
        <a:srgbClr val="73B2E5"/>
      </a:hlink>
      <a:folHlink>
        <a:srgbClr val="E6F1FA"/>
      </a:folHlink>
    </a:clrScheme>
    <a:fontScheme name="~D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marL="0" indent="0" algn="ctr">
          <a:buNone/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>
          <a:buNone/>
          <a:defRPr sz="1400" dirty="0" smtClean="0"/>
        </a:defPPr>
      </a:lstStyle>
    </a:txDef>
  </a:objectDefaults>
</a:theme>
</file>

<file path=ppt/theme/theme3.xml><?xml version="1.0" encoding="utf-8"?>
<a:theme xmlns:a="http://schemas.openxmlformats.org/drawingml/2006/main" name="blank">
  <a:themeElements>
    <a:clrScheme name="~DLA Blue">
      <a:dk1>
        <a:sysClr val="windowText" lastClr="000000"/>
      </a:dk1>
      <a:lt1>
        <a:sysClr val="window" lastClr="FFFFFF"/>
      </a:lt1>
      <a:dk2>
        <a:srgbClr val="0073CF"/>
      </a:dk2>
      <a:lt2>
        <a:srgbClr val="6A6C6B"/>
      </a:lt2>
      <a:accent1>
        <a:srgbClr val="2688D6"/>
      </a:accent1>
      <a:accent2>
        <a:srgbClr val="4D9DDD"/>
      </a:accent2>
      <a:accent3>
        <a:srgbClr val="73B2E5"/>
      </a:accent3>
      <a:accent4>
        <a:srgbClr val="99C7EC"/>
      </a:accent4>
      <a:accent5>
        <a:srgbClr val="BFDCF3"/>
      </a:accent5>
      <a:accent6>
        <a:srgbClr val="E6F1FA"/>
      </a:accent6>
      <a:hlink>
        <a:srgbClr val="73B2E5"/>
      </a:hlink>
      <a:folHlink>
        <a:srgbClr val="E6F1FA"/>
      </a:folHlink>
    </a:clrScheme>
    <a:fontScheme name="~D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marL="0" indent="0" algn="ctr">
          <a:buNone/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>
          <a:buNone/>
          <a:defRPr sz="1400" dirty="0" smtClean="0"/>
        </a:defPPr>
      </a:lst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Application>Microsoft Office PowerPoint</Application>
  <PresentationFormat/>
  <Slides>28</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2019-08-09T11:12:52Z</cp:lastPrinted>
  <dcterms:created xsi:type="dcterms:W3CDTF">2019-08-09T11:12:52Z</dcterms:created>
  <dcterms:modified xsi:type="dcterms:W3CDTF">2019-08-09T11:12:52Z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xns:property xmlns:xns="http://schemas.openxmlformats.org/officeDocument/2006/custom-properties" fmtid="{D5CDD505-2E9C-101B-9397-08002B2CF9AE}" pid="2" name="Date">
    <vt:lpwstr>05 March 2015</vt:lpwstr>
  </xns:property>
  <xns:property xmlns:xns="http://schemas.openxmlformats.org/officeDocument/2006/custom-properties" fmtid="{D5CDD505-2E9C-101B-9397-08002B2CF9AE}" pid="3" name="Version">
    <vt:lpwstr>1.00</vt:lpwstr>
  </xns:property>
</Properties>
</file>