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6"/>
  </p:notesMasterIdLst>
  <p:sldIdLst>
    <p:sldId id="266" r:id="rId2"/>
    <p:sldId id="392" r:id="rId3"/>
    <p:sldId id="402" r:id="rId4"/>
    <p:sldId id="333" r:id="rId5"/>
    <p:sldId id="411" r:id="rId6"/>
    <p:sldId id="415" r:id="rId7"/>
    <p:sldId id="395" r:id="rId8"/>
    <p:sldId id="418" r:id="rId9"/>
    <p:sldId id="419" r:id="rId10"/>
    <p:sldId id="420" r:id="rId11"/>
    <p:sldId id="393" r:id="rId12"/>
    <p:sldId id="423" r:id="rId13"/>
    <p:sldId id="424" r:id="rId14"/>
    <p:sldId id="414" r:id="rId15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pos="340">
          <p15:clr>
            <a:srgbClr val="A4A3A4"/>
          </p15:clr>
        </p15:guide>
        <p15:guide id="4" pos="542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94624" autoAdjust="0"/>
  </p:normalViewPr>
  <p:slideViewPr>
    <p:cSldViewPr snapToObjects="1" showGuides="1">
      <p:cViewPr varScale="1">
        <p:scale>
          <a:sx n="85" d="100"/>
          <a:sy n="85" d="100"/>
        </p:scale>
        <p:origin x="522" y="66"/>
      </p:cViewPr>
      <p:guideLst>
        <p:guide orient="horz" pos="754"/>
        <p:guide orient="horz" pos="3838"/>
        <p:guide pos="340"/>
        <p:guide pos="54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BB96-5CC4-4FBA-B6DA-4C0FA69C8B55}" type="datetimeFigureOut">
              <a:rPr lang="nl-NL" smtClean="0"/>
              <a:t>7-8-2019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9E7CB-B55B-433F-ACF3-9EACF2CD0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68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1124"/>
            <a:ext cx="9154800" cy="16688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294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Copy the small bleu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7-8-2019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84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  <a:p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Copy the small bleu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9C03-3D12-4CEF-B48A-0BFA09CB6C9F}" type="datetime1">
              <a:rPr lang="nl-NL" smtClean="0"/>
              <a:t>7-8-2019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8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15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Copy the small bleu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7-8-2019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3960000" cy="9361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540000" y="1440000"/>
            <a:ext cx="3960242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9851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Copy the small bleu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7-8-2019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1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4860000" y="1440000"/>
            <a:ext cx="3960242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305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lustratie of diagram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D7C-B77E-48FB-B6F1-3640447F226A}" type="datetime1">
              <a:rPr lang="nl-NL" smtClean="0"/>
              <a:t>7-8-2019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op het pictogram om een illustratie, grafiek, tabel of filmpje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00205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/>
              <a:t>Copy the large, bleu </a:t>
            </a:r>
            <a:r>
              <a:rPr lang="nl-BE" dirty="0" err="1"/>
              <a:t>curved</a:t>
            </a:r>
            <a:r>
              <a:rPr lang="nl-BE" dirty="0"/>
              <a:t> logo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234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3591-0879-46AD-9582-0D174F07BD07}" type="datetime1">
              <a:rPr lang="nl-NL" smtClean="0"/>
              <a:t>7-8-2019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75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46D-1F25-4C30-8500-32DDE63D39AA}" type="datetime1">
              <a:rPr lang="nl-NL" smtClean="0"/>
              <a:t>7-8-2019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72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38163" indent="-228600">
              <a:defRPr sz="2000"/>
            </a:lvl3pPr>
            <a:lvl4pPr marL="804863" indent="-228600">
              <a:defRPr sz="1800"/>
            </a:lvl4pPr>
            <a:lvl5pPr marL="1084263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38163" indent="-228600">
              <a:defRPr sz="2000"/>
            </a:lvl3pPr>
            <a:lvl4pPr marL="804863" indent="-228600">
              <a:defRPr sz="1800"/>
            </a:lvl4pPr>
            <a:lvl5pPr marL="1084263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A1FB-674A-4817-9225-B8C94CE5BF52}" type="datetime1">
              <a:rPr lang="nl-NL" smtClean="0"/>
              <a:t>7-8-2019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2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5F3B-B7AE-4DB5-9A74-D9CE43F9D19A}" type="datetime1">
              <a:rPr lang="nl-NL" smtClean="0"/>
              <a:t>7-8-2019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3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E53C-CBC2-4D0D-BE79-AC7B9332A2E4}" type="datetime1">
              <a:rPr lang="nl-NL" smtClean="0"/>
              <a:t>7-8-2019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48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236E-6308-42DA-9521-065242E67706}" type="datetime1">
              <a:rPr lang="nl-NL" smtClean="0"/>
              <a:t>7-8-2019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66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DA56-D034-4608-9254-05EC00C23D20}" type="datetime1">
              <a:rPr lang="nl-NL" smtClean="0"/>
              <a:t>7-8-2019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on the pictogram to insert an illustration, a graph, a table or a movie</a:t>
            </a:r>
          </a:p>
        </p:txBody>
      </p:sp>
    </p:spTree>
    <p:extLst>
      <p:ext uri="{BB962C8B-B14F-4D97-AF65-F5344CB8AC3E}">
        <p14:creationId xmlns:p14="http://schemas.microsoft.com/office/powerpoint/2010/main" val="100205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 dirty="0"/>
              <a:t>Click to edit Master text style</a:t>
            </a:r>
            <a:r>
              <a:rPr lang="en-GB" noProof="0" dirty="0"/>
              <a:t>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1387B45-9DD3-490C-941E-7E9FB03FF3E2}" type="datetime1">
              <a:rPr lang="nl-NL" smtClean="0"/>
              <a:t>7-8-2019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/>
              <a:t>presentation sample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89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64" r:id="rId10"/>
    <p:sldLayoutId id="2147483660" r:id="rId11"/>
    <p:sldLayoutId id="2147483662" r:id="rId12"/>
    <p:sldLayoutId id="2147483663" r:id="rId13"/>
    <p:sldLayoutId id="2147483665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12788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84263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433513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9705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antwerpen.be/nl/onderwijs/studiekeuze/infomomenten/openlesdagen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veline.philippaerts@stad.antwerpen.be" TargetMode="External"/><Relationship Id="rId2" Type="http://schemas.openxmlformats.org/officeDocument/2006/relationships/hyperlink" Target="https://www.atlas-antwerpen.be/en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8" name="Afbeelding 27" descr="logo_UA_U_wit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733" r="-1"/>
          <a:stretch/>
        </p:blipFill>
        <p:spPr>
          <a:xfrm>
            <a:off x="3229004" y="823913"/>
            <a:ext cx="2685991" cy="1803391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" b="195"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540000" y="6228000"/>
            <a:ext cx="1486158" cy="349702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8 August 2019</a:t>
            </a:r>
          </a:p>
        </p:txBody>
      </p:sp>
    </p:spTree>
    <p:extLst>
      <p:ext uri="{BB962C8B-B14F-4D97-AF65-F5344CB8AC3E}">
        <p14:creationId xmlns:p14="http://schemas.microsoft.com/office/powerpoint/2010/main" val="6314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E91E-6166-41C4-8ABF-1BA8D816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Recognition</a:t>
            </a:r>
            <a:r>
              <a:rPr lang="nl-BE" dirty="0"/>
              <a:t> of </a:t>
            </a:r>
            <a:r>
              <a:rPr lang="nl-BE" dirty="0" err="1"/>
              <a:t>your</a:t>
            </a:r>
            <a:r>
              <a:rPr lang="nl-BE" dirty="0"/>
              <a:t> </a:t>
            </a:r>
            <a:r>
              <a:rPr lang="nl-BE" dirty="0" err="1"/>
              <a:t>foreign</a:t>
            </a:r>
            <a:r>
              <a:rPr lang="nl-BE" dirty="0"/>
              <a:t> diploma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A00E5-1173-4EAB-A152-6E3FA3455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a foreign diploma and want to study further at the University of Antwerp, you do not need to start a procedure at NARIC to apply for equivalence. </a:t>
            </a:r>
          </a:p>
          <a:p>
            <a:r>
              <a:rPr lang="en-US" dirty="0"/>
              <a:t>In Flanders, higher education institutions themselves are </a:t>
            </a:r>
            <a:r>
              <a:rPr lang="en-US" dirty="0" err="1"/>
              <a:t>authorised</a:t>
            </a:r>
            <a:r>
              <a:rPr lang="en-US" dirty="0"/>
              <a:t> to admit students. </a:t>
            </a:r>
          </a:p>
          <a:p>
            <a:endParaRPr lang="en-US" dirty="0"/>
          </a:p>
          <a:p>
            <a:r>
              <a:rPr lang="en-US" dirty="0"/>
              <a:t>Send documents to refugeestudents@uantwerp.be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8A1D1-AE44-44CE-B9CD-795974E3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38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3" descr="IMG_071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5" r="135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Applications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4294967295"/>
          </p:nvPr>
        </p:nvSpPr>
        <p:spPr>
          <a:xfrm>
            <a:off x="4644008" y="1440000"/>
            <a:ext cx="4499992" cy="4680000"/>
          </a:xfrm>
          <a:prstGeom prst="rect">
            <a:avLst/>
          </a:prstGeom>
        </p:spPr>
        <p:txBody>
          <a:bodyPr/>
          <a:lstStyle/>
          <a:p>
            <a:pPr marL="342900" indent="-342900">
              <a:buSzPct val="85000"/>
              <a:buFont typeface="Wingdings" panose="05000000000000000000" pitchFamily="2" charset="2"/>
              <a:buChar char="§"/>
            </a:pPr>
            <a:r>
              <a:rPr lang="nl-BE" dirty="0" err="1"/>
              <a:t>Apply</a:t>
            </a:r>
            <a:r>
              <a:rPr lang="nl-BE" dirty="0"/>
              <a:t> online </a:t>
            </a:r>
          </a:p>
          <a:p>
            <a:pPr marL="342900" indent="-342900">
              <a:buSzPct val="85000"/>
              <a:buFont typeface="Wingdings" panose="05000000000000000000" pitchFamily="2" charset="2"/>
              <a:buChar char="§"/>
            </a:pPr>
            <a:r>
              <a:rPr lang="nl-BE" dirty="0"/>
              <a:t>Applications open 1 December </a:t>
            </a:r>
          </a:p>
          <a:p>
            <a:pPr marL="342900" indent="-342900">
              <a:buSzPct val="85000"/>
              <a:buFont typeface="Wingdings" panose="05000000000000000000" pitchFamily="2" charset="2"/>
              <a:buChar char="§"/>
            </a:pPr>
            <a:r>
              <a:rPr lang="en-US" b="1" dirty="0"/>
              <a:t>Applications for </a:t>
            </a:r>
            <a:r>
              <a:rPr lang="en-US" b="1" dirty="0" err="1"/>
              <a:t>recognised</a:t>
            </a:r>
            <a:r>
              <a:rPr lang="en-US" b="1" dirty="0"/>
              <a:t> refugee candidates close on 15 April</a:t>
            </a:r>
          </a:p>
          <a:p>
            <a:pPr marL="342900" indent="-342900"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Start September</a:t>
            </a:r>
            <a:endParaRPr lang="nl-BE" dirty="0"/>
          </a:p>
          <a:p>
            <a:pPr>
              <a:buSzPct val="85000"/>
            </a:pPr>
            <a:endParaRPr lang="nl-BE" sz="20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11</a:t>
            </a:fld>
            <a:endParaRPr lang="nl-NL"/>
          </a:p>
        </p:txBody>
      </p:sp>
      <p:pic>
        <p:nvPicPr>
          <p:cNvPr id="7" name="Tijdelijke aanduiding voor afbeelding 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" b="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995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854E6-C206-40BE-A1C2-20AB631B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Try</a:t>
            </a:r>
            <a:r>
              <a:rPr lang="nl-BE" dirty="0"/>
              <a:t> out </a:t>
            </a:r>
            <a:r>
              <a:rPr lang="nl-BE" dirty="0" err="1"/>
              <a:t>our</a:t>
            </a:r>
            <a:r>
              <a:rPr lang="nl-BE" dirty="0"/>
              <a:t> classes!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1CD3D-683F-4D8B-9DC2-6F1A2B0B1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During the school holidays in November and February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selection of classes and information sessions to discover the study </a:t>
            </a:r>
            <a:r>
              <a:rPr lang="en-US" dirty="0" err="1"/>
              <a:t>programmes</a:t>
            </a:r>
            <a:r>
              <a:rPr lang="en-US" dirty="0"/>
              <a:t> and to make your decision.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 sessions are conducted in Dutch.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hlinkClick r:id="rId2"/>
              </a:rPr>
              <a:t>Register online</a:t>
            </a:r>
            <a:r>
              <a:rPr lang="en-US" dirty="0"/>
              <a:t> to receive the complete </a:t>
            </a:r>
            <a:r>
              <a:rPr lang="en-US" dirty="0" err="1"/>
              <a:t>programme</a:t>
            </a:r>
            <a:r>
              <a:rPr lang="en-US" dirty="0"/>
              <a:t> </a:t>
            </a:r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5214B-40C5-41AB-A453-299324F7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35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1C89-6C8E-45BD-8EB1-75905607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1296144"/>
          </a:xfrm>
        </p:spPr>
        <p:txBody>
          <a:bodyPr>
            <a:normAutofit fontScale="90000"/>
          </a:bodyPr>
          <a:lstStyle/>
          <a:p>
            <a:r>
              <a:rPr lang="nl-BE" dirty="0"/>
              <a:t>THEA: </a:t>
            </a:r>
            <a:r>
              <a:rPr lang="en-US" dirty="0"/>
              <a:t>A flexible </a:t>
            </a:r>
            <a:r>
              <a:rPr lang="en-US" dirty="0" err="1"/>
              <a:t>programme</a:t>
            </a:r>
            <a:r>
              <a:rPr lang="en-US" dirty="0"/>
              <a:t> for refugees with higher education prospects</a:t>
            </a:r>
            <a:br>
              <a:rPr lang="en-US" dirty="0"/>
            </a:b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7271E-D1A6-47B6-842F-0B454CE06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4895850"/>
          </a:xfrm>
        </p:spPr>
        <p:txBody>
          <a:bodyPr/>
          <a:lstStyle/>
          <a:p>
            <a:r>
              <a:rPr lang="en-US" dirty="0"/>
              <a:t>THEA allows refugees to ‘try’ higher education during the final stages of their Dutch language studies. </a:t>
            </a:r>
          </a:p>
          <a:p>
            <a:r>
              <a:rPr lang="en-US" dirty="0"/>
              <a:t>The project is </a:t>
            </a:r>
            <a:r>
              <a:rPr lang="en-US" dirty="0" err="1"/>
              <a:t>organised</a:t>
            </a:r>
            <a:r>
              <a:rPr lang="en-US" dirty="0"/>
              <a:t> in cooperation with </a:t>
            </a:r>
            <a:r>
              <a:rPr lang="en-US" b="1" dirty="0">
                <a:hlinkClick r:id="rId2"/>
              </a:rPr>
              <a:t>Atlas</a:t>
            </a:r>
            <a:r>
              <a:rPr lang="en-US" dirty="0"/>
              <a:t>, the agency for civic integration of the City of Antwerp. </a:t>
            </a:r>
          </a:p>
          <a:p>
            <a:endParaRPr lang="en-US" dirty="0"/>
          </a:p>
          <a:p>
            <a:endParaRPr lang="nl-BE" dirty="0"/>
          </a:p>
          <a:p>
            <a:r>
              <a:rPr lang="en-US" dirty="0"/>
              <a:t>For more information contact </a:t>
            </a:r>
            <a:r>
              <a:rPr lang="en-US" dirty="0" err="1"/>
              <a:t>Mrs</a:t>
            </a:r>
            <a:r>
              <a:rPr lang="en-US" dirty="0"/>
              <a:t> Eveline Philippaerts from </a:t>
            </a:r>
            <a:r>
              <a:rPr lang="en-US" b="1" dirty="0">
                <a:hlinkClick r:id="rId2"/>
              </a:rPr>
              <a:t>Atlas </a:t>
            </a:r>
            <a:r>
              <a:rPr lang="en-US" dirty="0"/>
              <a:t>on </a:t>
            </a:r>
            <a:r>
              <a:rPr lang="en-US" b="1" dirty="0">
                <a:hlinkClick r:id="rId3"/>
              </a:rPr>
              <a:t>eveline.philippaerts@stad.antwerpen.be</a:t>
            </a:r>
            <a:r>
              <a:rPr lang="en-US" dirty="0"/>
              <a:t> or +32 (0) 3 338 70 16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0A1A-E5B7-4CB2-8677-4AC3E1C1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141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9"/>
          <a:stretch/>
        </p:blipFill>
        <p:spPr>
          <a:xfrm>
            <a:off x="192123" y="0"/>
            <a:ext cx="9184868" cy="67413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14</a:t>
            </a:fld>
            <a:endParaRPr lang="nl-NL"/>
          </a:p>
        </p:txBody>
      </p:sp>
      <p:sp>
        <p:nvSpPr>
          <p:cNvPr id="5" name="Subtitle 4"/>
          <p:cNvSpPr>
            <a:spLocks noGrp="1"/>
          </p:cNvSpPr>
          <p:nvPr>
            <p:ph type="subTitle" idx="14"/>
          </p:nvPr>
        </p:nvSpPr>
        <p:spPr>
          <a:xfrm>
            <a:off x="107504" y="195725"/>
            <a:ext cx="5832648" cy="1054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SzPct val="85000"/>
            </a:pPr>
            <a:r>
              <a:rPr lang="nl-BE" b="1" dirty="0"/>
              <a:t>Contact: </a:t>
            </a:r>
          </a:p>
          <a:p>
            <a:pPr>
              <a:buSzPct val="85000"/>
            </a:pPr>
            <a:r>
              <a:rPr lang="nl-BE" b="1" dirty="0"/>
              <a:t>refugeestudents@uantwerp.be</a:t>
            </a:r>
          </a:p>
        </p:txBody>
      </p:sp>
      <p:pic>
        <p:nvPicPr>
          <p:cNvPr id="8" name="Tijdelijke aanduiding voor afbeelding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" b="95"/>
          <a:stretch>
            <a:fillRect/>
          </a:stretch>
        </p:blipFill>
        <p:spPr>
          <a:xfrm>
            <a:off x="-4356" y="6021288"/>
            <a:ext cx="9184868" cy="833438"/>
          </a:xfrm>
        </p:spPr>
      </p:pic>
    </p:spTree>
    <p:extLst>
      <p:ext uri="{BB962C8B-B14F-4D97-AF65-F5344CB8AC3E}">
        <p14:creationId xmlns:p14="http://schemas.microsoft.com/office/powerpoint/2010/main" val="105600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Facts</a:t>
            </a:r>
            <a:r>
              <a:rPr lang="nl-BE" dirty="0"/>
              <a:t> &amp; </a:t>
            </a:r>
            <a:r>
              <a:rPr lang="nl-BE" dirty="0" err="1"/>
              <a:t>Figures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052737"/>
            <a:ext cx="8064896" cy="5040089"/>
          </a:xfrm>
        </p:spPr>
        <p:txBody>
          <a:bodyPr/>
          <a:lstStyle/>
          <a:p>
            <a:r>
              <a:rPr lang="en-US" sz="3500" dirty="0"/>
              <a:t>20,000 students </a:t>
            </a:r>
            <a:r>
              <a:rPr lang="en-US" sz="1800" dirty="0"/>
              <a:t>(16% from abroad, 116 nationalities)</a:t>
            </a:r>
          </a:p>
          <a:p>
            <a:r>
              <a:rPr lang="en-US" dirty="0"/>
              <a:t>	1,247	PhD students</a:t>
            </a:r>
          </a:p>
          <a:p>
            <a:r>
              <a:rPr lang="en-US" dirty="0"/>
              <a:t>	3,650	scientific publications each year </a:t>
            </a:r>
          </a:p>
          <a:p>
            <a:r>
              <a:rPr lang="en-US" sz="3500" dirty="0"/>
              <a:t>5,117 staff members </a:t>
            </a:r>
            <a:r>
              <a:rPr lang="en-US" sz="1800" dirty="0"/>
              <a:t>(17% from abroad, 81 nationalities)</a:t>
            </a:r>
          </a:p>
          <a:p>
            <a:r>
              <a:rPr lang="en-US" dirty="0"/>
              <a:t>	   624 	professors </a:t>
            </a:r>
          </a:p>
          <a:p>
            <a:r>
              <a:rPr lang="en-US" dirty="0"/>
              <a:t>	   290 	assistants </a:t>
            </a:r>
          </a:p>
          <a:p>
            <a:r>
              <a:rPr lang="en-US" dirty="0"/>
              <a:t>	2,933 	researchers </a:t>
            </a:r>
          </a:p>
          <a:p>
            <a:r>
              <a:rPr lang="en-US" dirty="0"/>
              <a:t>	1,270 	administrative personnel </a:t>
            </a:r>
          </a:p>
          <a:p>
            <a:r>
              <a:rPr lang="en-US" sz="3500" dirty="0"/>
              <a:t>60,000 alumni</a:t>
            </a:r>
          </a:p>
          <a:p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53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7" b="618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Facts</a:t>
            </a:r>
            <a:r>
              <a:rPr lang="nl-BE" b="1" dirty="0"/>
              <a:t> </a:t>
            </a:r>
            <a:r>
              <a:rPr lang="nl-BE" dirty="0"/>
              <a:t>&amp; </a:t>
            </a:r>
            <a:r>
              <a:rPr lang="nl-BE" dirty="0" err="1"/>
              <a:t>figures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4294967295"/>
          </p:nvPr>
        </p:nvSpPr>
        <p:spPr>
          <a:xfrm>
            <a:off x="539552" y="1844824"/>
            <a:ext cx="3960000" cy="4455176"/>
          </a:xfrm>
          <a:prstGeom prst="rect">
            <a:avLst/>
          </a:prstGeom>
        </p:spPr>
        <p:txBody>
          <a:bodyPr/>
          <a:lstStyle/>
          <a:p>
            <a:pPr lvl="0" defTabSz="914377"/>
            <a:r>
              <a:rPr lang="en-US" sz="2800" b="1" dirty="0">
                <a:solidFill>
                  <a:srgbClr val="881133"/>
                </a:solidFill>
              </a:rPr>
              <a:t>5 campuses and 9 faculties</a:t>
            </a:r>
            <a:endParaRPr lang="en-US" sz="2400" dirty="0">
              <a:solidFill>
                <a:srgbClr val="004466"/>
              </a:solidFill>
            </a:endParaRPr>
          </a:p>
          <a:p>
            <a:pPr lvl="0" defTabSz="914377"/>
            <a:r>
              <a:rPr lang="en-US" sz="2000" dirty="0">
                <a:solidFill>
                  <a:srgbClr val="004466"/>
                </a:solidFill>
              </a:rPr>
              <a:t>1 university hospital</a:t>
            </a:r>
          </a:p>
          <a:p>
            <a:pPr lvl="0" defTabSz="914377"/>
            <a:r>
              <a:rPr lang="en-US" sz="2000" dirty="0">
                <a:solidFill>
                  <a:srgbClr val="004466"/>
                </a:solidFill>
              </a:rPr>
              <a:t>17 institutes</a:t>
            </a:r>
          </a:p>
          <a:p>
            <a:pPr lvl="0" defTabSz="914377"/>
            <a:r>
              <a:rPr lang="en-US" sz="2000" dirty="0">
                <a:solidFill>
                  <a:srgbClr val="004466"/>
                </a:solidFill>
              </a:rPr>
              <a:t>140 research groups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</a:p>
          <a:p>
            <a:pPr lvl="0" defTabSz="914377"/>
            <a:endParaRPr lang="en-US" sz="2000" dirty="0">
              <a:solidFill>
                <a:srgbClr val="FFFF00"/>
              </a:solidFill>
            </a:endParaRPr>
          </a:p>
          <a:p>
            <a:pPr lvl="0" defTabSz="914377"/>
            <a:r>
              <a:rPr lang="en-US" sz="2400" b="1" dirty="0">
                <a:solidFill>
                  <a:srgbClr val="881133"/>
                </a:solidFill>
              </a:rPr>
              <a:t>144 </a:t>
            </a:r>
            <a:r>
              <a:rPr lang="en-US" sz="2400" b="1" dirty="0" err="1">
                <a:solidFill>
                  <a:srgbClr val="881133"/>
                </a:solidFill>
              </a:rPr>
              <a:t>programmes</a:t>
            </a:r>
            <a:endParaRPr lang="en-US" sz="2400" b="1" dirty="0">
              <a:solidFill>
                <a:srgbClr val="881133"/>
              </a:solidFill>
            </a:endParaRPr>
          </a:p>
          <a:p>
            <a:pPr lvl="0" defTabSz="914377"/>
            <a:r>
              <a:rPr lang="en-US" sz="2000" dirty="0">
                <a:solidFill>
                  <a:srgbClr val="004466"/>
                </a:solidFill>
              </a:rPr>
              <a:t>30 Bachelor </a:t>
            </a:r>
          </a:p>
          <a:p>
            <a:pPr lvl="0" defTabSz="914377"/>
            <a:r>
              <a:rPr lang="en-US" sz="2000" dirty="0">
                <a:solidFill>
                  <a:srgbClr val="004466"/>
                </a:solidFill>
              </a:rPr>
              <a:t>69 Master (17 in English)</a:t>
            </a:r>
          </a:p>
          <a:p>
            <a:pPr lvl="0" defTabSz="914377"/>
            <a:r>
              <a:rPr lang="en-US" sz="2000" dirty="0">
                <a:solidFill>
                  <a:srgbClr val="004466"/>
                </a:solidFill>
              </a:rPr>
              <a:t>20 advanced Master (7 in English)</a:t>
            </a:r>
          </a:p>
          <a:p>
            <a:pPr lvl="0" defTabSz="914377"/>
            <a:r>
              <a:rPr lang="en-US" sz="2000" dirty="0">
                <a:solidFill>
                  <a:srgbClr val="004466"/>
                </a:solidFill>
              </a:rPr>
              <a:t>25 Postgraduates (2 in English)</a:t>
            </a:r>
          </a:p>
          <a:p>
            <a:endParaRPr lang="nl-BE" sz="24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</a:t>
            </a:fld>
            <a:endParaRPr lang="nl-NL"/>
          </a:p>
        </p:txBody>
      </p:sp>
      <p:pic>
        <p:nvPicPr>
          <p:cNvPr id="7" name="Tijdelijke aanduiding voor afbeelding 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" b="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765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533387" y="1556792"/>
            <a:ext cx="8058582" cy="4507905"/>
          </a:xfrm>
        </p:spPr>
        <p:txBody>
          <a:bodyPr/>
          <a:lstStyle/>
          <a:p>
            <a:pPr marL="457200" lvl="0" indent="-457200" defTabSz="914377"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4466"/>
                </a:solidFill>
              </a:rPr>
              <a:t>Applied Engineering</a:t>
            </a:r>
          </a:p>
          <a:p>
            <a:pPr marL="457200" lvl="0" indent="-457200" defTabSz="914377"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4466"/>
                </a:solidFill>
              </a:rPr>
              <a:t>Arts</a:t>
            </a:r>
          </a:p>
          <a:p>
            <a:pPr marL="457200" lvl="0" indent="-457200" defTabSz="914377"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4466"/>
                </a:solidFill>
              </a:rPr>
              <a:t>Business and Economics</a:t>
            </a:r>
          </a:p>
          <a:p>
            <a:pPr marL="457200" lvl="0" indent="-457200" defTabSz="914377"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4466"/>
                </a:solidFill>
              </a:rPr>
              <a:t>Design Sciences</a:t>
            </a:r>
          </a:p>
          <a:p>
            <a:pPr marL="457200" lvl="0" indent="-457200" defTabSz="914377"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4466"/>
                </a:solidFill>
              </a:rPr>
              <a:t>Law</a:t>
            </a:r>
          </a:p>
          <a:p>
            <a:pPr marL="457200" lvl="0" indent="-457200" defTabSz="914377"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4466"/>
                </a:solidFill>
              </a:rPr>
              <a:t>Medicine and Health Sciences</a:t>
            </a:r>
          </a:p>
          <a:p>
            <a:pPr marL="457200" lvl="0" indent="-457200" defTabSz="914377"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4466"/>
                </a:solidFill>
              </a:rPr>
              <a:t>Pharmaceutical, Biomedical and Veterinary Sciences</a:t>
            </a:r>
          </a:p>
          <a:p>
            <a:pPr marL="457200" lvl="0" indent="-457200" defTabSz="914377"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4466"/>
                </a:solidFill>
              </a:rPr>
              <a:t>Political and Social Sciences</a:t>
            </a:r>
          </a:p>
          <a:p>
            <a:pPr marL="457200" lvl="0" indent="-457200" defTabSz="914377"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4466"/>
                </a:solidFill>
              </a:rPr>
              <a:t>Science</a:t>
            </a:r>
          </a:p>
          <a:p>
            <a:endParaRPr lang="nl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87E8D-D568-4E1D-AB44-569C7C016ABA}"/>
              </a:ext>
            </a:extLst>
          </p:cNvPr>
          <p:cNvSpPr txBox="1"/>
          <p:nvPr/>
        </p:nvSpPr>
        <p:spPr>
          <a:xfrm>
            <a:off x="899592" y="6206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Faculties</a:t>
            </a:r>
            <a:r>
              <a:rPr lang="nl-BE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959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4294967295"/>
          </p:nvPr>
        </p:nvSpPr>
        <p:spPr>
          <a:xfrm>
            <a:off x="342004" y="404664"/>
            <a:ext cx="4157988" cy="590465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l-BE" sz="3200" dirty="0" err="1">
                <a:solidFill>
                  <a:schemeClr val="accent2"/>
                </a:solidFill>
              </a:rPr>
              <a:t>Tuition</a:t>
            </a:r>
            <a:r>
              <a:rPr lang="nl-BE" sz="3200" dirty="0">
                <a:solidFill>
                  <a:schemeClr val="accent2"/>
                </a:solidFill>
              </a:rPr>
              <a:t> Fee </a:t>
            </a:r>
          </a:p>
          <a:p>
            <a:pPr algn="ctr"/>
            <a:endParaRPr lang="nl-BE" sz="2800" dirty="0"/>
          </a:p>
          <a:p>
            <a:pPr algn="ctr"/>
            <a:r>
              <a:rPr lang="nl-BE" sz="2800" dirty="0"/>
              <a:t>€900 </a:t>
            </a:r>
            <a:r>
              <a:rPr lang="nl-BE" sz="2800" dirty="0" err="1"/>
              <a:t>to</a:t>
            </a:r>
            <a:r>
              <a:rPr lang="nl-BE" sz="2800" dirty="0"/>
              <a:t> € 6000 per </a:t>
            </a:r>
            <a:r>
              <a:rPr lang="nl-BE" sz="2800" dirty="0" err="1"/>
              <a:t>year</a:t>
            </a:r>
            <a:endParaRPr lang="nl-BE" sz="2800" dirty="0"/>
          </a:p>
          <a:p>
            <a:pPr algn="ctr"/>
            <a:r>
              <a:rPr lang="nl-BE" sz="2800" dirty="0" err="1"/>
              <a:t>for</a:t>
            </a:r>
            <a:r>
              <a:rPr lang="nl-BE" sz="2800" dirty="0"/>
              <a:t> most Master </a:t>
            </a:r>
            <a:r>
              <a:rPr lang="nl-BE" sz="2800" dirty="0" err="1"/>
              <a:t>programmes</a:t>
            </a:r>
            <a:r>
              <a:rPr lang="nl-BE" sz="2800" dirty="0"/>
              <a:t> </a:t>
            </a:r>
          </a:p>
          <a:p>
            <a:endParaRPr lang="nl-BE" sz="3200" dirty="0">
              <a:solidFill>
                <a:schemeClr val="accent2"/>
              </a:solidFill>
            </a:endParaRPr>
          </a:p>
          <a:p>
            <a:r>
              <a:rPr lang="nl-BE" sz="2000" dirty="0">
                <a:solidFill>
                  <a:schemeClr val="accent2"/>
                </a:solidFill>
              </a:rPr>
              <a:t>OCMW assistance = </a:t>
            </a:r>
            <a:r>
              <a:rPr lang="nl-BE" sz="2000" dirty="0" err="1">
                <a:solidFill>
                  <a:schemeClr val="accent2"/>
                </a:solidFill>
              </a:rPr>
              <a:t>reduced</a:t>
            </a:r>
            <a:r>
              <a:rPr lang="nl-BE" sz="2000" dirty="0">
                <a:solidFill>
                  <a:schemeClr val="accent2"/>
                </a:solidFill>
              </a:rPr>
              <a:t> </a:t>
            </a:r>
            <a:r>
              <a:rPr lang="nl-BE" sz="2000" dirty="0" err="1">
                <a:solidFill>
                  <a:schemeClr val="accent2"/>
                </a:solidFill>
              </a:rPr>
              <a:t>tuition</a:t>
            </a:r>
            <a:r>
              <a:rPr lang="nl-BE" sz="2000" dirty="0">
                <a:solidFill>
                  <a:schemeClr val="accent2"/>
                </a:solidFill>
              </a:rPr>
              <a:t> fee </a:t>
            </a:r>
          </a:p>
          <a:p>
            <a:endParaRPr lang="nl-BE" sz="3200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</a:t>
            </a:fld>
            <a:endParaRPr lang="nl-NL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187"/>
            <a:ext cx="4499992" cy="6744932"/>
          </a:xfrm>
        </p:spPr>
      </p:pic>
      <p:pic>
        <p:nvPicPr>
          <p:cNvPr id="7" name="Tijdelijke aanduiding voor afbeelding 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" b="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516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chemeClr val="accent2"/>
                </a:solidFill>
              </a:rPr>
              <a:t>Language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6</a:t>
            </a:fld>
            <a:endParaRPr lang="nl-NL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5FD298-E6F1-4D9E-8DA8-44C0DE3A6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Bachelor </a:t>
            </a:r>
            <a:r>
              <a:rPr lang="nl-BE" dirty="0" err="1"/>
              <a:t>programmes</a:t>
            </a:r>
            <a:r>
              <a:rPr lang="nl-BE" dirty="0"/>
              <a:t> in Dutch 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/>
              <a:t>Minimum B2 </a:t>
            </a:r>
            <a:r>
              <a:rPr lang="nl-BE" dirty="0" err="1"/>
              <a:t>with</a:t>
            </a:r>
            <a:r>
              <a:rPr lang="nl-BE" dirty="0"/>
              <a:t> ITNA test 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err="1"/>
              <a:t>Secondary</a:t>
            </a:r>
            <a:r>
              <a:rPr lang="nl-BE" dirty="0"/>
              <a:t> school </a:t>
            </a:r>
            <a:r>
              <a:rPr lang="nl-BE" dirty="0" err="1"/>
              <a:t>certificate</a:t>
            </a:r>
            <a:r>
              <a:rPr lang="nl-BE" dirty="0"/>
              <a:t> </a:t>
            </a:r>
          </a:p>
          <a:p>
            <a:pPr lvl="1" indent="0">
              <a:buNone/>
            </a:pPr>
            <a:endParaRPr lang="nl-BE" dirty="0"/>
          </a:p>
          <a:p>
            <a:r>
              <a:rPr lang="nl-BE" dirty="0"/>
              <a:t>Master </a:t>
            </a:r>
            <a:r>
              <a:rPr lang="nl-BE" dirty="0" err="1"/>
              <a:t>programmes</a:t>
            </a:r>
            <a:r>
              <a:rPr lang="nl-BE" dirty="0"/>
              <a:t> in Dutch </a:t>
            </a:r>
            <a:r>
              <a:rPr lang="nl-BE" dirty="0" err="1"/>
              <a:t>and</a:t>
            </a:r>
            <a:r>
              <a:rPr lang="nl-BE" dirty="0"/>
              <a:t> English 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/>
              <a:t>Minimum B2 level 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err="1"/>
              <a:t>Academic</a:t>
            </a:r>
            <a:r>
              <a:rPr lang="nl-BE" dirty="0"/>
              <a:t> Bachelor </a:t>
            </a:r>
            <a:r>
              <a:rPr lang="nl-BE" dirty="0" err="1"/>
              <a:t>degree</a:t>
            </a:r>
            <a:r>
              <a:rPr lang="nl-BE" dirty="0"/>
              <a:t> in relevant field </a:t>
            </a:r>
          </a:p>
        </p:txBody>
      </p:sp>
    </p:spTree>
    <p:extLst>
      <p:ext uri="{BB962C8B-B14F-4D97-AF65-F5344CB8AC3E}">
        <p14:creationId xmlns:p14="http://schemas.microsoft.com/office/powerpoint/2010/main" val="85395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64896" cy="936105"/>
          </a:xfrm>
        </p:spPr>
        <p:txBody>
          <a:bodyPr>
            <a:normAutofit fontScale="90000"/>
          </a:bodyPr>
          <a:lstStyle/>
          <a:p>
            <a:r>
              <a:rPr lang="en-GB" i="1" dirty="0"/>
              <a:t>Postgraduate of Dutch as a Foreign Language </a:t>
            </a:r>
            <a:br>
              <a:rPr lang="en-GB" i="1" dirty="0"/>
            </a:br>
            <a:r>
              <a:rPr lang="en-GB" i="1" dirty="0"/>
              <a:t>in an Academic Context</a:t>
            </a:r>
            <a:br>
              <a:rPr lang="en-GB" i="1" dirty="0"/>
            </a:b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4536034"/>
          </a:xfrm>
        </p:spPr>
        <p:txBody>
          <a:bodyPr/>
          <a:lstStyle/>
          <a:p>
            <a:r>
              <a:rPr lang="en-GB" sz="2000" b="1" dirty="0"/>
              <a:t>Full-time study</a:t>
            </a:r>
            <a:r>
              <a:rPr lang="en-GB" sz="2000" dirty="0"/>
              <a:t> </a:t>
            </a:r>
          </a:p>
          <a:p>
            <a:r>
              <a:rPr lang="en-GB" sz="2000" dirty="0"/>
              <a:t>The objective is to prepare students for an academic career in Flanders. </a:t>
            </a:r>
          </a:p>
          <a:p>
            <a:r>
              <a:rPr lang="en-GB" sz="2000" dirty="0"/>
              <a:t>After successful completion and evaluation the programme entitles students to a certificate. One of the final exams is the </a:t>
            </a:r>
            <a:r>
              <a:rPr lang="en-GB" sz="2000" dirty="0" err="1"/>
              <a:t>Interuniversitary</a:t>
            </a:r>
            <a:r>
              <a:rPr lang="en-GB" sz="2000" dirty="0"/>
              <a:t> Language Test for Dutch as a Foreign Languages (language test required by the universities of Antwerp, Ghent, Leuven </a:t>
            </a:r>
            <a:r>
              <a:rPr lang="en-GB" sz="2000" dirty="0" err="1"/>
              <a:t>en</a:t>
            </a:r>
            <a:r>
              <a:rPr lang="en-GB" sz="2000" dirty="0"/>
              <a:t> Brussels).</a:t>
            </a:r>
            <a:endParaRPr lang="nl-NL" sz="2000" dirty="0"/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 err="1"/>
              <a:t>Programme</a:t>
            </a:r>
            <a:r>
              <a:rPr lang="en-US" sz="2000" b="1" dirty="0"/>
              <a:t> fee</a:t>
            </a:r>
            <a:r>
              <a:rPr lang="en-US" sz="2000" dirty="0"/>
              <a:t>: EUR 4270 for EEA students and EUR 5800 for non-EEA students (including all teaching materials)</a:t>
            </a:r>
          </a:p>
          <a:p>
            <a:pPr>
              <a:lnSpc>
                <a:spcPct val="150000"/>
              </a:lnSpc>
            </a:pPr>
            <a:endParaRPr lang="en-GB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44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9420-003A-4076-B16F-F84CC5E4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Scholarships</a:t>
            </a:r>
            <a:r>
              <a:rPr lang="nl-BE" dirty="0"/>
              <a:t> </a:t>
            </a:r>
            <a:r>
              <a:rPr lang="nl-BE" dirty="0" err="1"/>
              <a:t>available</a:t>
            </a:r>
            <a:r>
              <a:rPr lang="nl-BE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B44E-7344-46EF-964D-19A373982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Young people (aged 17 to 25) planning to continue their studies: this means they have finished secondary school, achieved a qualification that allows them to enter higher education</a:t>
            </a:r>
          </a:p>
          <a:p>
            <a:endParaRPr lang="en-US" dirty="0"/>
          </a:p>
          <a:p>
            <a:r>
              <a:rPr lang="en-US" dirty="0"/>
              <a:t> OR</a:t>
            </a:r>
          </a:p>
          <a:p>
            <a:endParaRPr lang="en-US" dirty="0"/>
          </a:p>
          <a:p>
            <a:r>
              <a:rPr lang="en-US" dirty="0"/>
              <a:t>Adults planning to continue their studies: this means they have already attained a Bachelor or Master in their own country and would like to continue studying in Dutch-language higher education.</a:t>
            </a:r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D2554-C8F6-4DEC-AF59-5A2035A9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88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D687-E8C9-4B85-BB50-1A453F3E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Conditions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C9C62-E74F-4D22-BACC-C28C1FDB9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Refugee status: asylum seeker / refugee status / subsidiary protection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Language proficiency: intermediate knowledge of English (CEFR level B1)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Bachelor or Master degree (excluding 17-25 year old adults with secondary school qualifications allowing them to study in higher education)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Ability to attend classes in a full time study </a:t>
            </a:r>
            <a:r>
              <a:rPr lang="en-US" sz="2400" dirty="0" err="1"/>
              <a:t>programme</a:t>
            </a:r>
            <a:r>
              <a:rPr lang="en-US" sz="24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Plans to continue studying in Flemish higher education</a:t>
            </a:r>
          </a:p>
          <a:p>
            <a:endParaRPr lang="nl-BE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26920-8165-4601-8615-5128F92E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0177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UA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Kantoorthema</vt:lpstr>
      <vt:lpstr>PowerPoint Presentation</vt:lpstr>
      <vt:lpstr>Facts &amp; Figures</vt:lpstr>
      <vt:lpstr>Facts &amp; figures</vt:lpstr>
      <vt:lpstr>PowerPoint Presentation</vt:lpstr>
      <vt:lpstr>PowerPoint Presentation</vt:lpstr>
      <vt:lpstr>Language </vt:lpstr>
      <vt:lpstr>Postgraduate of Dutch as a Foreign Language  in an Academic Context </vt:lpstr>
      <vt:lpstr>Scholarships available </vt:lpstr>
      <vt:lpstr>Conditions</vt:lpstr>
      <vt:lpstr>Recognition of your foreign diploma </vt:lpstr>
      <vt:lpstr>Applications</vt:lpstr>
      <vt:lpstr>Try out our classes! </vt:lpstr>
      <vt:lpstr>THEA: A flexible programme for refugees with higher education prospects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2013-10-11T12:12:31Z</dcterms:created>
  <dcterms:modified xsi:type="dcterms:W3CDTF">2019-08-07T13:31:42Z</dcterms:modified>
</cp:coreProperties>
</file>