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0" r:id="rId3"/>
    <p:sldId id="260" r:id="rId4"/>
    <p:sldId id="261" r:id="rId5"/>
    <p:sldId id="262" r:id="rId6"/>
    <p:sldId id="263" r:id="rId7"/>
    <p:sldId id="270" r:id="rId8"/>
    <p:sldId id="271" r:id="rId9"/>
    <p:sldId id="272" r:id="rId10"/>
    <p:sldId id="273" r:id="rId11"/>
    <p:sldId id="274" r:id="rId12"/>
    <p:sldId id="278" r:id="rId13"/>
    <p:sldId id="279" r:id="rId14"/>
    <p:sldId id="280" r:id="rId15"/>
    <p:sldId id="281" r:id="rId16"/>
    <p:sldId id="311" r:id="rId17"/>
    <p:sldId id="282" r:id="rId18"/>
    <p:sldId id="283" r:id="rId19"/>
    <p:sldId id="287" r:id="rId20"/>
    <p:sldId id="296" r:id="rId21"/>
    <p:sldId id="294" r:id="rId22"/>
    <p:sldId id="297" r:id="rId23"/>
    <p:sldId id="298" r:id="rId24"/>
    <p:sldId id="299" r:id="rId25"/>
    <p:sldId id="300" r:id="rId26"/>
    <p:sldId id="301" r:id="rId27"/>
    <p:sldId id="303" r:id="rId28"/>
    <p:sldId id="304" r:id="rId29"/>
    <p:sldId id="305" r:id="rId30"/>
    <p:sldId id="302" r:id="rId31"/>
    <p:sldId id="309" r:id="rId32"/>
    <p:sldId id="314" r:id="rId33"/>
    <p:sldId id="293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5488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/>
    <p:restoredTop sz="94582"/>
  </p:normalViewPr>
  <p:slideViewPr>
    <p:cSldViewPr snapToGrid="0" snapToObjects="1">
      <p:cViewPr varScale="1">
        <p:scale>
          <a:sx n="74" d="100"/>
          <a:sy n="74" d="100"/>
        </p:scale>
        <p:origin x="155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1155899999999997E-2"/>
          <c:y val="5.1155899999999997E-2"/>
          <c:w val="0.89768800000000004"/>
          <c:h val="0.88518799999999997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F6797"/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FEC-7B4D-80CF-A524A0355F76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9525" cap="flat">
                <a:solidFill>
                  <a:srgbClr val="F9F9F9"/>
                </a:solidFill>
                <a:prstDash val="solid"/>
                <a:bevel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FEC-7B4D-80CF-A524A0355F76}"/>
              </c:ext>
            </c:extLst>
          </c:dPt>
          <c:dPt>
            <c:idx val="2"/>
            <c:bubble3D val="0"/>
            <c:spPr>
              <a:solidFill>
                <a:srgbClr val="F79646"/>
              </a:solidFill>
              <a:ln w="9525" cap="flat">
                <a:solidFill>
                  <a:srgbClr val="F9F9F9"/>
                </a:solidFill>
                <a:prstDash val="solid"/>
                <a:bevel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FEC-7B4D-80CF-A524A0355F76}"/>
              </c:ext>
            </c:extLst>
          </c:dPt>
          <c:dLbls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FEC-7B4D-80CF-A524A0355F76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3FEC-7B4D-80CF-A524A0355F76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100" b="0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Jobseekers &amp; Welfare</c:v>
                </c:pt>
                <c:pt idx="1">
                  <c:v>Selfemployed</c:v>
                </c:pt>
                <c:pt idx="2">
                  <c:v>Employee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44</c:v>
                </c:pt>
                <c:pt idx="1">
                  <c:v>40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EC-7B4D-80CF-A524A0355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9342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46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hoto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icrostart_Charleroi (180 of 184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243"/>
            <a:ext cx="13004801" cy="8669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742682" y="7580069"/>
            <a:ext cx="8276579" cy="1717937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rgbClr val="005488"/>
                </a:solidFill>
              </a:defRPr>
            </a:lvl1pPr>
          </a:lstStyle>
          <a:p>
            <a:r>
              <a:t>Texte du titre</a:t>
            </a:r>
          </a:p>
        </p:txBody>
      </p:sp>
      <p:pic>
        <p:nvPicPr>
          <p:cNvPr id="17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41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>
            <a:spLocks noGrp="1"/>
          </p:cNvSpPr>
          <p:nvPr>
            <p:ph type="body" sz="quarter" idx="13"/>
          </p:nvPr>
        </p:nvSpPr>
        <p:spPr>
          <a:xfrm>
            <a:off x="3584891" y="314151"/>
            <a:ext cx="8745104" cy="1422401"/>
          </a:xfrm>
          <a:prstGeom prst="rect">
            <a:avLst/>
          </a:prstGeom>
        </p:spPr>
        <p:txBody>
          <a:bodyPr anchor="ctr"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pic>
        <p:nvPicPr>
          <p:cNvPr id="143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body" sz="quarter" idx="14"/>
          </p:nvPr>
        </p:nvSpPr>
        <p:spPr>
          <a:xfrm>
            <a:off x="663562" y="2634048"/>
            <a:ext cx="11677676" cy="212845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5488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half" idx="15"/>
          </p:nvPr>
        </p:nvSpPr>
        <p:spPr>
          <a:xfrm>
            <a:off x="663562" y="5069097"/>
            <a:ext cx="11677676" cy="292746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>
                <a:solidFill>
                  <a:srgbClr val="005488"/>
                </a:solidFill>
              </a:defRPr>
            </a:lvl1pPr>
            <a:lvl2pPr>
              <a:lnSpc>
                <a:spcPct val="120000"/>
              </a:lnSpc>
              <a:defRPr>
                <a:solidFill>
                  <a:srgbClr val="005488"/>
                </a:solidFill>
              </a:defRPr>
            </a:lvl2pPr>
            <a:lvl3pPr>
              <a:lnSpc>
                <a:spcPct val="120000"/>
              </a:lnSpc>
              <a:defRPr>
                <a:solidFill>
                  <a:srgbClr val="005488"/>
                </a:solidFill>
              </a:defRPr>
            </a:lvl3pPr>
            <a:lvl4pPr>
              <a:lnSpc>
                <a:spcPct val="120000"/>
              </a:lnSpc>
              <a:defRPr>
                <a:solidFill>
                  <a:srgbClr val="005488"/>
                </a:solidFill>
              </a:defRPr>
            </a:lvl4pPr>
            <a:lvl5pPr>
              <a:lnSpc>
                <a:spcPct val="120000"/>
              </a:lnSpc>
              <a:defRPr>
                <a:solidFill>
                  <a:srgbClr val="0054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54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body" sz="quarter" idx="13"/>
          </p:nvPr>
        </p:nvSpPr>
        <p:spPr>
          <a:xfrm>
            <a:off x="3584891" y="314151"/>
            <a:ext cx="8745104" cy="1422401"/>
          </a:xfrm>
          <a:prstGeom prst="rect">
            <a:avLst/>
          </a:prstGeom>
        </p:spPr>
        <p:txBody>
          <a:bodyPr anchor="ctr"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pic>
        <p:nvPicPr>
          <p:cNvPr id="157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400" i="1">
                <a:solidFill>
                  <a:srgbClr val="005488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4"/>
          </p:nvPr>
        </p:nvSpPr>
        <p:spPr>
          <a:xfrm>
            <a:off x="638259" y="4606641"/>
            <a:ext cx="11728282" cy="631913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3800">
                <a:solidFill>
                  <a:srgbClr val="005488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67" name="Shape 167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68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body" sz="half" idx="1"/>
          </p:nvPr>
        </p:nvSpPr>
        <p:spPr>
          <a:xfrm>
            <a:off x="672473" y="2178909"/>
            <a:ext cx="5665617" cy="5965894"/>
          </a:xfrm>
          <a:prstGeom prst="rect">
            <a:avLst/>
          </a:prstGeom>
        </p:spPr>
        <p:txBody>
          <a:bodyPr lIns="65022" tIns="65022" rIns="65022" bIns="65022" anchor="b"/>
          <a:lstStyle>
            <a:lvl1pPr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650239" y="175823"/>
            <a:ext cx="8669868" cy="2003089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l" defTabSz="650240">
              <a:defRPr sz="2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179" name="image2.png" descr="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34" y="8651691"/>
            <a:ext cx="896003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3.png" descr="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42" y="8651691"/>
            <a:ext cx="896002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4.png" descr="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3" y="8651691"/>
            <a:ext cx="896004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5.png" descr="Screen Shot 2015-03-11 at 10.02.4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928" y="8610433"/>
            <a:ext cx="2037566" cy="823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6.png" descr="MS_vag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23" y="-5057676"/>
            <a:ext cx="8187803" cy="936393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12005836" y="9114114"/>
            <a:ext cx="348724" cy="3713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650240">
              <a:lnSpc>
                <a:spcPct val="120000"/>
              </a:lnSpc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body" sz="half" idx="1"/>
          </p:nvPr>
        </p:nvSpPr>
        <p:spPr>
          <a:xfrm>
            <a:off x="672473" y="2178909"/>
            <a:ext cx="5665617" cy="5965894"/>
          </a:xfrm>
          <a:prstGeom prst="rect">
            <a:avLst/>
          </a:prstGeom>
        </p:spPr>
        <p:txBody>
          <a:bodyPr lIns="65022" tIns="65022" rIns="65022" bIns="65022" anchor="b"/>
          <a:lstStyle>
            <a:lvl1pPr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650239" y="175823"/>
            <a:ext cx="8669868" cy="2003089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l" defTabSz="650240">
              <a:defRPr sz="2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193" name="image2.png" descr="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34" y="8651691"/>
            <a:ext cx="896003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3.png" descr="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42" y="8651691"/>
            <a:ext cx="896002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4.png" descr="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3" y="8651691"/>
            <a:ext cx="896004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5.png" descr="Screen Shot 2015-03-11 at 10.02.4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928" y="8610433"/>
            <a:ext cx="2037566" cy="823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6.png" descr="MS_vag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23" y="-5057676"/>
            <a:ext cx="8187803" cy="936393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12005836" y="9114114"/>
            <a:ext cx="348724" cy="3713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650240">
              <a:lnSpc>
                <a:spcPct val="120000"/>
              </a:lnSpc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body" sz="half" idx="1"/>
          </p:nvPr>
        </p:nvSpPr>
        <p:spPr>
          <a:xfrm>
            <a:off x="672473" y="2448477"/>
            <a:ext cx="5665617" cy="5696326"/>
          </a:xfrm>
          <a:prstGeom prst="rect">
            <a:avLst/>
          </a:prstGeom>
        </p:spPr>
        <p:txBody>
          <a:bodyPr lIns="65021" tIns="65021" rIns="65021" bIns="65021" anchor="b"/>
          <a:lstStyle>
            <a:lvl1pPr defTabSz="650240">
              <a:spcBef>
                <a:spcPts val="400"/>
              </a:spcBef>
              <a:defRPr sz="2000">
                <a:solidFill>
                  <a:srgbClr val="0054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defTabSz="650240">
              <a:spcBef>
                <a:spcPts val="400"/>
              </a:spcBef>
              <a:defRPr sz="2000">
                <a:solidFill>
                  <a:srgbClr val="0054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defTabSz="650240">
              <a:spcBef>
                <a:spcPts val="400"/>
              </a:spcBef>
              <a:defRPr sz="2000">
                <a:solidFill>
                  <a:srgbClr val="0054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defTabSz="650240">
              <a:spcBef>
                <a:spcPts val="400"/>
              </a:spcBef>
              <a:defRPr sz="2000">
                <a:solidFill>
                  <a:srgbClr val="0054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defTabSz="650240">
              <a:spcBef>
                <a:spcPts val="400"/>
              </a:spcBef>
              <a:defRPr sz="2000">
                <a:solidFill>
                  <a:srgbClr val="0054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206" name="image6.png" descr="MS_vag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23" y="-5057676"/>
            <a:ext cx="8187803" cy="9363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2.png" descr="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33" y="8651691"/>
            <a:ext cx="896004" cy="89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3.png" descr="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42" y="8651691"/>
            <a:ext cx="896002" cy="89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4.png" descr="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3" y="8651691"/>
            <a:ext cx="896005" cy="89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9.png" descr="Screen Shot 2015-03-11 at 10.02.4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928" y="8610433"/>
            <a:ext cx="2037567" cy="82329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12005840" y="9114115"/>
            <a:ext cx="348722" cy="371343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650240">
              <a:lnSpc>
                <a:spcPct val="120000"/>
              </a:lnSpc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body" sz="half" idx="1"/>
          </p:nvPr>
        </p:nvSpPr>
        <p:spPr>
          <a:xfrm>
            <a:off x="672473" y="2178909"/>
            <a:ext cx="5665617" cy="5965894"/>
          </a:xfrm>
          <a:prstGeom prst="rect">
            <a:avLst/>
          </a:prstGeom>
        </p:spPr>
        <p:txBody>
          <a:bodyPr lIns="65022" tIns="65022" rIns="65022" bIns="65022" anchor="b"/>
          <a:lstStyle>
            <a:lvl1pPr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defTabSz="650240">
              <a:spcBef>
                <a:spcPts val="400"/>
              </a:spcBef>
              <a:defRPr sz="1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219" name="image6.png" descr="MS_vag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23" y="-5057676"/>
            <a:ext cx="8187803" cy="936393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650239" y="175823"/>
            <a:ext cx="8669868" cy="2003089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l" defTabSz="650240">
              <a:defRPr sz="2800">
                <a:solidFill>
                  <a:srgbClr val="00417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221" name="image2.png" descr="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34" y="8651691"/>
            <a:ext cx="896003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3.png" descr="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42" y="8651691"/>
            <a:ext cx="896002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4.png" descr="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3" y="8651691"/>
            <a:ext cx="896004" cy="8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5.png" descr="Screen Shot 2015-03-11 at 10.02.4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928" y="8610433"/>
            <a:ext cx="2037566" cy="82329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12005836" y="9114114"/>
            <a:ext cx="348724" cy="3713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650240">
              <a:lnSpc>
                <a:spcPct val="120000"/>
              </a:lnSpc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422" y="388563"/>
            <a:ext cx="801427" cy="80142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562538" y="1249643"/>
            <a:ext cx="1177731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txBody>
          <a:bodyPr lIns="65022" tIns="65022" rIns="65022" bIns="65022"/>
          <a:lstStyle/>
          <a:p>
            <a:pPr defTabSz="1300480">
              <a:lnSpc>
                <a:spcPct val="100000"/>
              </a:lnSpc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xfrm>
            <a:off x="357220" y="1358705"/>
            <a:ext cx="12290360" cy="806039"/>
          </a:xfrm>
          <a:prstGeom prst="rect">
            <a:avLst/>
          </a:prstGeom>
        </p:spPr>
        <p:txBody>
          <a:bodyPr lIns="65022" tIns="65022" rIns="65022" bIns="65022"/>
          <a:lstStyle>
            <a:lvl1pPr marL="476250" indent="-476250" algn="ctr" defTabSz="1300480">
              <a:spcBef>
                <a:spcPts val="1100"/>
              </a:spcBef>
              <a:buSzPct val="100000"/>
              <a:buFont typeface="Arial"/>
              <a:buChar char="•"/>
              <a:defRPr sz="5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67467" indent="-510267" algn="ctr" defTabSz="1300480">
              <a:spcBef>
                <a:spcPts val="1100"/>
              </a:spcBef>
              <a:buSzPct val="100000"/>
              <a:buFont typeface="Arial"/>
              <a:buChar char="–"/>
              <a:defRPr sz="5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90650" indent="-476250" algn="ctr" defTabSz="1300480">
              <a:spcBef>
                <a:spcPts val="1100"/>
              </a:spcBef>
              <a:buSzPct val="100000"/>
              <a:buFont typeface="Arial"/>
              <a:buChar char="•"/>
              <a:defRPr sz="5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43100" indent="-571500" algn="ctr" defTabSz="1300480">
              <a:spcBef>
                <a:spcPts val="1100"/>
              </a:spcBef>
              <a:buSzPct val="100000"/>
              <a:buFont typeface="Arial"/>
              <a:buChar char="–"/>
              <a:defRPr sz="5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00300" indent="-571500" algn="ctr" defTabSz="1300480">
              <a:spcBef>
                <a:spcPts val="1100"/>
              </a:spcBef>
              <a:buSzPct val="100000"/>
              <a:buFont typeface="Arial"/>
              <a:buChar char="»"/>
              <a:defRPr sz="5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8971383" y="8854470"/>
            <a:ext cx="348725" cy="3713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lnSpc>
                <a:spcPct val="120000"/>
              </a:lnSpc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Title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G_5126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29617"/>
            <a:ext cx="13004801" cy="866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742682" y="7580069"/>
            <a:ext cx="8276579" cy="1717937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rgbClr val="005488"/>
                </a:solidFill>
              </a:defRPr>
            </a:lvl1pPr>
          </a:lstStyle>
          <a:p>
            <a:r>
              <a:t>Texte du titre</a:t>
            </a:r>
          </a:p>
        </p:txBody>
      </p:sp>
      <p:pic>
        <p:nvPicPr>
          <p:cNvPr id="28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Title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G_07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10166"/>
            <a:ext cx="13004801" cy="8669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42682" y="7580069"/>
            <a:ext cx="8276579" cy="1717937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rgbClr val="005488"/>
                </a:solidFill>
              </a:defRPr>
            </a:lvl1pPr>
          </a:lstStyle>
          <a:p>
            <a:r>
              <a:t>Texte du titre</a:t>
            </a:r>
          </a:p>
        </p:txBody>
      </p:sp>
      <p:pic>
        <p:nvPicPr>
          <p:cNvPr id="39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Title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G_97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9964"/>
            <a:ext cx="13004801" cy="8669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42682" y="7580069"/>
            <a:ext cx="8276579" cy="1717937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rgbClr val="005488"/>
                </a:solidFill>
              </a:defRPr>
            </a:lvl1pPr>
          </a:lstStyle>
          <a:p>
            <a:r>
              <a:t>Texte du titre</a:t>
            </a:r>
          </a:p>
        </p:txBody>
      </p:sp>
      <p:pic>
        <p:nvPicPr>
          <p:cNvPr id="61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Title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G_06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6" y="-1193938"/>
            <a:ext cx="13004801" cy="8669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42682" y="7580069"/>
            <a:ext cx="8276579" cy="1717937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rgbClr val="005488"/>
                </a:solidFill>
              </a:defRPr>
            </a:lvl1pPr>
          </a:lstStyle>
          <a:p>
            <a:r>
              <a:t>Texte du titre</a:t>
            </a:r>
          </a:p>
        </p:txBody>
      </p:sp>
      <p:pic>
        <p:nvPicPr>
          <p:cNvPr id="72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89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3584891" y="314151"/>
            <a:ext cx="8745104" cy="1422401"/>
          </a:xfrm>
          <a:prstGeom prst="rect">
            <a:avLst/>
          </a:prstGeom>
        </p:spPr>
        <p:txBody>
          <a:bodyPr anchor="ctr"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half" idx="14"/>
          </p:nvPr>
        </p:nvSpPr>
        <p:spPr>
          <a:xfrm>
            <a:off x="668041" y="3288314"/>
            <a:ext cx="11668718" cy="430212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>
                <a:solidFill>
                  <a:srgbClr val="005488"/>
                </a:solidFill>
              </a:defRPr>
            </a:lvl1pPr>
            <a:lvl2pPr>
              <a:lnSpc>
                <a:spcPct val="120000"/>
              </a:lnSpc>
              <a:defRPr>
                <a:solidFill>
                  <a:srgbClr val="005488"/>
                </a:solidFill>
              </a:defRPr>
            </a:lvl2pPr>
            <a:lvl3pPr>
              <a:lnSpc>
                <a:spcPct val="120000"/>
              </a:lnSpc>
              <a:defRPr>
                <a:solidFill>
                  <a:srgbClr val="005488"/>
                </a:solidFill>
              </a:defRPr>
            </a:lvl3pPr>
            <a:lvl4pPr>
              <a:lnSpc>
                <a:spcPct val="120000"/>
              </a:lnSpc>
              <a:defRPr>
                <a:solidFill>
                  <a:srgbClr val="005488"/>
                </a:solidFill>
              </a:defRPr>
            </a:lvl4pPr>
            <a:lvl5pPr>
              <a:lnSpc>
                <a:spcPct val="120000"/>
              </a:lnSpc>
              <a:defRPr>
                <a:solidFill>
                  <a:srgbClr val="0054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3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15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>
            <a:spLocks noGrp="1"/>
          </p:cNvSpPr>
          <p:nvPr>
            <p:ph type="body" sz="quarter" idx="13"/>
          </p:nvPr>
        </p:nvSpPr>
        <p:spPr>
          <a:xfrm>
            <a:off x="3584891" y="314151"/>
            <a:ext cx="8745104" cy="1422401"/>
          </a:xfrm>
          <a:prstGeom prst="rect">
            <a:avLst/>
          </a:prstGeom>
        </p:spPr>
        <p:txBody>
          <a:bodyPr anchor="ctr"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pic>
        <p:nvPicPr>
          <p:cNvPr id="117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body" idx="14"/>
          </p:nvPr>
        </p:nvSpPr>
        <p:spPr>
          <a:xfrm>
            <a:off x="702076" y="2653584"/>
            <a:ext cx="11600648" cy="5571588"/>
          </a:xfrm>
          <a:prstGeom prst="rect">
            <a:avLst/>
          </a:prstGeom>
        </p:spPr>
        <p:txBody>
          <a:bodyPr anchor="ctr"/>
          <a:lstStyle>
            <a:lvl1pPr marL="406400" indent="-406400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120000"/>
              <a:buChar char="•"/>
              <a:defRPr>
                <a:solidFill>
                  <a:srgbClr val="005488"/>
                </a:solidFill>
              </a:defRPr>
            </a:lvl1pPr>
            <a:lvl2pPr marL="8396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  <a:defRPr>
                <a:solidFill>
                  <a:srgbClr val="005488"/>
                </a:solidFill>
              </a:defRPr>
            </a:lvl2pPr>
            <a:lvl3pPr marL="12841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  <a:defRPr>
                <a:solidFill>
                  <a:srgbClr val="005488"/>
                </a:solidFill>
              </a:defRPr>
            </a:lvl3pPr>
            <a:lvl4pPr marL="17286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  <a:defRPr>
                <a:solidFill>
                  <a:srgbClr val="005488"/>
                </a:solidFill>
              </a:defRPr>
            </a:lvl4pPr>
            <a:lvl5pPr marL="21731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  <a:defRPr>
                <a:solidFill>
                  <a:srgbClr val="0054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Bulle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28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body" sz="quarter" idx="13"/>
          </p:nvPr>
        </p:nvSpPr>
        <p:spPr>
          <a:xfrm>
            <a:off x="3584891" y="314151"/>
            <a:ext cx="8745104" cy="1422401"/>
          </a:xfrm>
          <a:prstGeom prst="rect">
            <a:avLst/>
          </a:prstGeom>
        </p:spPr>
        <p:txBody>
          <a:bodyPr anchor="ctr"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pic>
        <p:nvPicPr>
          <p:cNvPr id="13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>
            <a:spLocks noGrp="1"/>
          </p:cNvSpPr>
          <p:nvPr>
            <p:ph type="pic" sz="quarter" idx="14"/>
          </p:nvPr>
        </p:nvSpPr>
        <p:spPr>
          <a:xfrm>
            <a:off x="6966056" y="3429603"/>
            <a:ext cx="5354584" cy="40195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half" idx="15"/>
          </p:nvPr>
        </p:nvSpPr>
        <p:spPr>
          <a:xfrm>
            <a:off x="702076" y="2653584"/>
            <a:ext cx="5967298" cy="5571588"/>
          </a:xfrm>
          <a:prstGeom prst="rect">
            <a:avLst/>
          </a:prstGeom>
        </p:spPr>
        <p:txBody>
          <a:bodyPr anchor="ctr"/>
          <a:lstStyle>
            <a:lvl1pPr marL="406400" indent="-406400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120000"/>
              <a:buChar char="•"/>
              <a:defRPr>
                <a:solidFill>
                  <a:srgbClr val="005488"/>
                </a:solidFill>
              </a:defRPr>
            </a:lvl1pPr>
            <a:lvl2pPr marL="8396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  <a:defRPr>
                <a:solidFill>
                  <a:srgbClr val="005488"/>
                </a:solidFill>
              </a:defRPr>
            </a:lvl2pPr>
            <a:lvl3pPr marL="12841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  <a:defRPr>
                <a:solidFill>
                  <a:srgbClr val="005488"/>
                </a:solidFill>
              </a:defRPr>
            </a:lvl3pPr>
            <a:lvl4pPr marL="17286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  <a:defRPr>
                <a:solidFill>
                  <a:srgbClr val="005488"/>
                </a:solidFill>
              </a:defRPr>
            </a:lvl4pPr>
            <a:lvl5pPr marL="21731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  <a:defRPr>
                <a:solidFill>
                  <a:srgbClr val="0054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507" y="-17493"/>
            <a:ext cx="13010500" cy="9788586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20261" y="2882900"/>
            <a:ext cx="11564278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pic>
        <p:nvPicPr>
          <p:cNvPr id="4" name="Mic_template_courbe_BIG-01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1670829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G_5126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29617"/>
            <a:ext cx="13004801" cy="866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Promoting microcredit in Belgium</a:t>
            </a:r>
          </a:p>
        </p:txBody>
      </p:sp>
      <p:pic>
        <p:nvPicPr>
          <p:cNvPr id="256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39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process</a:t>
            </a:r>
            <a:endParaRPr dirty="0"/>
          </a:p>
        </p:txBody>
      </p:sp>
      <p:pic>
        <p:nvPicPr>
          <p:cNvPr id="442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1" y="2315151"/>
            <a:ext cx="12725714" cy="61624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1" name="Group 471"/>
          <p:cNvGrpSpPr/>
          <p:nvPr/>
        </p:nvGrpSpPr>
        <p:grpSpPr>
          <a:xfrm>
            <a:off x="156530" y="3545147"/>
            <a:ext cx="12725714" cy="1320099"/>
            <a:chOff x="0" y="0"/>
            <a:chExt cx="12725712" cy="1320098"/>
          </a:xfrm>
        </p:grpSpPr>
        <p:grpSp>
          <p:nvGrpSpPr>
            <p:cNvPr id="446" name="Group 446"/>
            <p:cNvGrpSpPr/>
            <p:nvPr/>
          </p:nvGrpSpPr>
          <p:grpSpPr>
            <a:xfrm>
              <a:off x="-1" y="-1"/>
              <a:ext cx="1320099" cy="1320100"/>
              <a:chOff x="0" y="0"/>
              <a:chExt cx="1320097" cy="1320098"/>
            </a:xfrm>
          </p:grpSpPr>
          <p:sp>
            <p:nvSpPr>
              <p:cNvPr id="444" name="Shape 444"/>
              <p:cNvSpPr/>
              <p:nvPr/>
            </p:nvSpPr>
            <p:spPr>
              <a:xfrm>
                <a:off x="-1" y="-1"/>
                <a:ext cx="1320099" cy="1320100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65022" tIns="65022" rIns="65022" bIns="65022" numCol="1" anchor="ctr">
                <a:noAutofit/>
              </a:bodyPr>
              <a:lstStyle/>
              <a:p>
                <a:pPr algn="ctr" defTabSz="1300480">
                  <a:lnSpc>
                    <a:spcPct val="100000"/>
                  </a:lnSpc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45" name="Shape 445"/>
              <p:cNvSpPr/>
              <p:nvPr/>
            </p:nvSpPr>
            <p:spPr>
              <a:xfrm>
                <a:off x="28967" y="442625"/>
                <a:ext cx="1262161" cy="434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>
                <a:lvl1pPr defTabSz="1300480">
                  <a:defRPr sz="20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Contact</a:t>
                </a:r>
              </a:p>
            </p:txBody>
          </p:sp>
        </p:grpSp>
        <p:sp>
          <p:nvSpPr>
            <p:cNvPr id="447" name="Shape 447"/>
            <p:cNvSpPr/>
            <p:nvPr/>
          </p:nvSpPr>
          <p:spPr>
            <a:xfrm>
              <a:off x="1465304" y="514836"/>
              <a:ext cx="290423" cy="290423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defTabSz="650240">
                <a:lnSpc>
                  <a:spcPct val="100000"/>
                </a:lnSpc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0" name="Group 450"/>
            <p:cNvGrpSpPr/>
            <p:nvPr/>
          </p:nvGrpSpPr>
          <p:grpSpPr>
            <a:xfrm>
              <a:off x="1900935" y="-1"/>
              <a:ext cx="1320098" cy="1320100"/>
              <a:chOff x="0" y="0"/>
              <a:chExt cx="1320097" cy="1320098"/>
            </a:xfrm>
          </p:grpSpPr>
          <p:sp>
            <p:nvSpPr>
              <p:cNvPr id="448" name="Shape 448"/>
              <p:cNvSpPr/>
              <p:nvPr/>
            </p:nvSpPr>
            <p:spPr>
              <a:xfrm>
                <a:off x="-1" y="-1"/>
                <a:ext cx="1320099" cy="1320100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65022" tIns="65022" rIns="65022" bIns="65022" numCol="1" anchor="ctr">
                <a:noAutofit/>
              </a:bodyPr>
              <a:lstStyle/>
              <a:p>
                <a:pPr algn="ctr" defTabSz="1300480">
                  <a:lnSpc>
                    <a:spcPct val="100000"/>
                  </a:lnSpc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28967" y="217835"/>
                <a:ext cx="1262161" cy="884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/>
              <a:p>
                <a:pPr defTabSz="1300480"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Recep</a:t>
                </a:r>
                <a:br/>
                <a:r>
                  <a:t>tion</a:t>
                </a:r>
              </a:p>
            </p:txBody>
          </p:sp>
        </p:grpSp>
        <p:sp>
          <p:nvSpPr>
            <p:cNvPr id="451" name="Shape 451"/>
            <p:cNvSpPr/>
            <p:nvPr/>
          </p:nvSpPr>
          <p:spPr>
            <a:xfrm>
              <a:off x="3366240" y="514836"/>
              <a:ext cx="290423" cy="290423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defTabSz="650240">
                <a:lnSpc>
                  <a:spcPct val="100000"/>
                </a:lnSpc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4" name="Group 454"/>
            <p:cNvGrpSpPr/>
            <p:nvPr/>
          </p:nvGrpSpPr>
          <p:grpSpPr>
            <a:xfrm>
              <a:off x="3801870" y="-1"/>
              <a:ext cx="1320099" cy="1320100"/>
              <a:chOff x="0" y="0"/>
              <a:chExt cx="1320097" cy="1320098"/>
            </a:xfrm>
          </p:grpSpPr>
          <p:sp>
            <p:nvSpPr>
              <p:cNvPr id="452" name="Shape 452"/>
              <p:cNvSpPr/>
              <p:nvPr/>
            </p:nvSpPr>
            <p:spPr>
              <a:xfrm>
                <a:off x="-1" y="-1"/>
                <a:ext cx="1320099" cy="1320100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65022" tIns="65022" rIns="65022" bIns="65022" numCol="1" anchor="ctr">
                <a:noAutofit/>
              </a:bodyPr>
              <a:lstStyle/>
              <a:p>
                <a:pPr algn="ctr" defTabSz="1300480">
                  <a:lnSpc>
                    <a:spcPct val="100000"/>
                  </a:lnSpc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53" name="Shape 453"/>
              <p:cNvSpPr/>
              <p:nvPr/>
            </p:nvSpPr>
            <p:spPr>
              <a:xfrm>
                <a:off x="28967" y="217835"/>
                <a:ext cx="1262161" cy="884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>
                <a:lvl1pPr defTabSz="1300480"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Instruction</a:t>
                </a:r>
              </a:p>
            </p:txBody>
          </p:sp>
        </p:grpSp>
        <p:sp>
          <p:nvSpPr>
            <p:cNvPr id="455" name="Shape 455"/>
            <p:cNvSpPr/>
            <p:nvPr/>
          </p:nvSpPr>
          <p:spPr>
            <a:xfrm>
              <a:off x="5267175" y="514836"/>
              <a:ext cx="290423" cy="290423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defTabSz="650240">
                <a:lnSpc>
                  <a:spcPct val="100000"/>
                </a:lnSpc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8" name="Group 458"/>
            <p:cNvGrpSpPr/>
            <p:nvPr/>
          </p:nvGrpSpPr>
          <p:grpSpPr>
            <a:xfrm>
              <a:off x="5702807" y="-1"/>
              <a:ext cx="1320098" cy="1320100"/>
              <a:chOff x="0" y="0"/>
              <a:chExt cx="1320097" cy="1320098"/>
            </a:xfrm>
          </p:grpSpPr>
          <p:sp>
            <p:nvSpPr>
              <p:cNvPr id="456" name="Shape 456"/>
              <p:cNvSpPr/>
              <p:nvPr/>
            </p:nvSpPr>
            <p:spPr>
              <a:xfrm>
                <a:off x="-1" y="-1"/>
                <a:ext cx="1320099" cy="1320100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65022" tIns="65022" rIns="65022" bIns="65022" numCol="1" anchor="ctr">
                <a:noAutofit/>
              </a:bodyPr>
              <a:lstStyle/>
              <a:p>
                <a:pPr algn="ctr" defTabSz="1300480">
                  <a:lnSpc>
                    <a:spcPct val="100000"/>
                  </a:lnSpc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28967" y="287685"/>
                <a:ext cx="1262161" cy="7447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>
                <a:lvl1pPr defTabSz="1300480">
                  <a:defRPr sz="18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Credit comittee</a:t>
                </a:r>
              </a:p>
            </p:txBody>
          </p:sp>
        </p:grpSp>
        <p:sp>
          <p:nvSpPr>
            <p:cNvPr id="459" name="Shape 459"/>
            <p:cNvSpPr/>
            <p:nvPr/>
          </p:nvSpPr>
          <p:spPr>
            <a:xfrm>
              <a:off x="7168112" y="514836"/>
              <a:ext cx="290423" cy="290423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defTabSz="650240">
                <a:lnSpc>
                  <a:spcPct val="100000"/>
                </a:lnSpc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2" name="Group 462"/>
            <p:cNvGrpSpPr/>
            <p:nvPr/>
          </p:nvGrpSpPr>
          <p:grpSpPr>
            <a:xfrm>
              <a:off x="7603743" y="-1"/>
              <a:ext cx="1320098" cy="1320100"/>
              <a:chOff x="0" y="0"/>
              <a:chExt cx="1320097" cy="1320098"/>
            </a:xfrm>
          </p:grpSpPr>
          <p:sp>
            <p:nvSpPr>
              <p:cNvPr id="460" name="Shape 460"/>
              <p:cNvSpPr/>
              <p:nvPr/>
            </p:nvSpPr>
            <p:spPr>
              <a:xfrm>
                <a:off x="-1" y="-1"/>
                <a:ext cx="1320099" cy="1320100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65022" tIns="65022" rIns="65022" bIns="65022" numCol="1" anchor="ctr">
                <a:noAutofit/>
              </a:bodyPr>
              <a:lstStyle/>
              <a:p>
                <a:pPr algn="ctr" defTabSz="1300480">
                  <a:lnSpc>
                    <a:spcPct val="100000"/>
                  </a:lnSpc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61" name="Shape 461"/>
              <p:cNvSpPr/>
              <p:nvPr/>
            </p:nvSpPr>
            <p:spPr>
              <a:xfrm>
                <a:off x="28967" y="217835"/>
                <a:ext cx="1262161" cy="884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>
                <a:lvl1pPr defTabSz="1300480"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Disbursment</a:t>
                </a:r>
              </a:p>
            </p:txBody>
          </p:sp>
        </p:grpSp>
        <p:sp>
          <p:nvSpPr>
            <p:cNvPr id="463" name="Shape 463"/>
            <p:cNvSpPr/>
            <p:nvPr/>
          </p:nvSpPr>
          <p:spPr>
            <a:xfrm>
              <a:off x="9069047" y="514836"/>
              <a:ext cx="290424" cy="290423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defTabSz="650240">
                <a:lnSpc>
                  <a:spcPct val="100000"/>
                </a:lnSpc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6" name="Group 466"/>
            <p:cNvGrpSpPr/>
            <p:nvPr/>
          </p:nvGrpSpPr>
          <p:grpSpPr>
            <a:xfrm>
              <a:off x="9504678" y="-1"/>
              <a:ext cx="1320098" cy="1320100"/>
              <a:chOff x="0" y="0"/>
              <a:chExt cx="1320097" cy="1320098"/>
            </a:xfrm>
          </p:grpSpPr>
          <p:sp>
            <p:nvSpPr>
              <p:cNvPr id="464" name="Shape 464"/>
              <p:cNvSpPr/>
              <p:nvPr/>
            </p:nvSpPr>
            <p:spPr>
              <a:xfrm>
                <a:off x="-1" y="-1"/>
                <a:ext cx="1320099" cy="1320100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65022" tIns="65022" rIns="65022" bIns="65022" numCol="1" anchor="ctr">
                <a:noAutofit/>
              </a:bodyPr>
              <a:lstStyle/>
              <a:p>
                <a:pPr algn="ctr" defTabSz="1517226">
                  <a:lnSpc>
                    <a:spcPct val="90000"/>
                  </a:lnSpc>
                  <a:spcBef>
                    <a:spcPts val="800"/>
                  </a:spcBef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65" name="Shape 465"/>
              <p:cNvSpPr/>
              <p:nvPr/>
            </p:nvSpPr>
            <p:spPr>
              <a:xfrm>
                <a:off x="28967" y="269270"/>
                <a:ext cx="1262161" cy="7815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>
                <a:lvl1pPr defTabSz="1517226">
                  <a:lnSpc>
                    <a:spcPct val="90000"/>
                  </a:lnSpc>
                  <a:spcBef>
                    <a:spcPts val="800"/>
                  </a:spcBef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Follow up</a:t>
                </a:r>
              </a:p>
            </p:txBody>
          </p:sp>
        </p:grpSp>
        <p:sp>
          <p:nvSpPr>
            <p:cNvPr id="467" name="Shape 467"/>
            <p:cNvSpPr/>
            <p:nvPr/>
          </p:nvSpPr>
          <p:spPr>
            <a:xfrm>
              <a:off x="10969983" y="514836"/>
              <a:ext cx="290423" cy="290423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defTabSz="650240">
                <a:lnSpc>
                  <a:spcPct val="100000"/>
                </a:lnSpc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70" name="Group 470"/>
            <p:cNvGrpSpPr/>
            <p:nvPr/>
          </p:nvGrpSpPr>
          <p:grpSpPr>
            <a:xfrm>
              <a:off x="11405615" y="-1"/>
              <a:ext cx="1320098" cy="1320100"/>
              <a:chOff x="0" y="0"/>
              <a:chExt cx="1320097" cy="1320098"/>
            </a:xfrm>
          </p:grpSpPr>
          <p:sp>
            <p:nvSpPr>
              <p:cNvPr id="468" name="Shape 468"/>
              <p:cNvSpPr/>
              <p:nvPr/>
            </p:nvSpPr>
            <p:spPr>
              <a:xfrm>
                <a:off x="-1" y="-1"/>
                <a:ext cx="1320099" cy="1320100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65022" tIns="65022" rIns="65022" bIns="65022" numCol="1" anchor="ctr">
                <a:noAutofit/>
              </a:bodyPr>
              <a:lstStyle/>
              <a:p>
                <a:pPr algn="ctr" defTabSz="1300480">
                  <a:lnSpc>
                    <a:spcPct val="100000"/>
                  </a:lnSpc>
                  <a:defRPr sz="22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69" name="Shape 469"/>
              <p:cNvSpPr/>
              <p:nvPr/>
            </p:nvSpPr>
            <p:spPr>
              <a:xfrm>
                <a:off x="28967" y="429925"/>
                <a:ext cx="1262161" cy="4602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>
                <a:lvl1pPr defTabSz="1300480">
                  <a:defRPr sz="21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Renewal</a:t>
                </a:r>
              </a:p>
            </p:txBody>
          </p:sp>
        </p:grpSp>
      </p:grpSp>
      <p:sp>
        <p:nvSpPr>
          <p:cNvPr id="472" name="Shape 472"/>
          <p:cNvSpPr/>
          <p:nvPr/>
        </p:nvSpPr>
        <p:spPr>
          <a:xfrm>
            <a:off x="241321" y="4712822"/>
            <a:ext cx="1427169" cy="790446"/>
          </a:xfrm>
          <a:prstGeom prst="rect">
            <a:avLst/>
          </a:prstGeom>
          <a:solidFill>
            <a:srgbClr val="FFFFFF"/>
          </a:solidFill>
          <a:ln w="12700">
            <a:solidFill>
              <a:srgbClr val="013360"/>
            </a:solidFill>
            <a:bevel/>
          </a:ln>
          <a:effectLst>
            <a:outerShdw blurRad="635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650240">
              <a:lnSpc>
                <a:spcPct val="100000"/>
              </a:lnSpc>
              <a:defRPr sz="1400">
                <a:solidFill>
                  <a:srgbClr val="25406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Through Prospection or </a:t>
            </a:r>
            <a:r>
              <a:rPr>
                <a:solidFill>
                  <a:srgbClr val="000000"/>
                </a:solidFill>
              </a:rPr>
              <a:t>Partner</a:t>
            </a:r>
          </a:p>
        </p:txBody>
      </p:sp>
      <p:sp>
        <p:nvSpPr>
          <p:cNvPr id="473" name="Shape 473"/>
          <p:cNvSpPr/>
          <p:nvPr/>
        </p:nvSpPr>
        <p:spPr>
          <a:xfrm>
            <a:off x="1942800" y="4712822"/>
            <a:ext cx="1427170" cy="574546"/>
          </a:xfrm>
          <a:prstGeom prst="rect">
            <a:avLst/>
          </a:prstGeom>
          <a:solidFill>
            <a:srgbClr val="FFFFFF"/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650240">
              <a:lnSpc>
                <a:spcPct val="100000"/>
              </a:lnSpc>
              <a:def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With or without appointment</a:t>
            </a:r>
          </a:p>
        </p:txBody>
      </p:sp>
      <p:sp>
        <p:nvSpPr>
          <p:cNvPr id="474" name="Shape 474"/>
          <p:cNvSpPr/>
          <p:nvPr/>
        </p:nvSpPr>
        <p:spPr>
          <a:xfrm>
            <a:off x="1936442" y="5636234"/>
            <a:ext cx="1427169" cy="790446"/>
          </a:xfrm>
          <a:prstGeom prst="rect">
            <a:avLst/>
          </a:prstGeom>
          <a:solidFill>
            <a:srgbClr val="FFFFFF"/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650240">
              <a:lnSpc>
                <a:spcPct val="100000"/>
              </a:lnSpc>
              <a:def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Identification of client’s  needs</a:t>
            </a:r>
          </a:p>
        </p:txBody>
      </p:sp>
      <p:sp>
        <p:nvSpPr>
          <p:cNvPr id="475" name="Shape 475"/>
          <p:cNvSpPr/>
          <p:nvPr/>
        </p:nvSpPr>
        <p:spPr>
          <a:xfrm>
            <a:off x="1924620" y="6542834"/>
            <a:ext cx="1450814" cy="574546"/>
          </a:xfrm>
          <a:prstGeom prst="rect">
            <a:avLst/>
          </a:prstGeom>
          <a:solidFill>
            <a:srgbClr val="FFFFFF"/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650240">
              <a:lnSpc>
                <a:spcPct val="100000"/>
              </a:lnSpc>
              <a:def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Information on microstart</a:t>
            </a:r>
          </a:p>
        </p:txBody>
      </p:sp>
      <p:sp>
        <p:nvSpPr>
          <p:cNvPr id="476" name="Shape 476"/>
          <p:cNvSpPr/>
          <p:nvPr/>
        </p:nvSpPr>
        <p:spPr>
          <a:xfrm>
            <a:off x="3677435" y="4724041"/>
            <a:ext cx="1834282" cy="790447"/>
          </a:xfrm>
          <a:prstGeom prst="rect">
            <a:avLst/>
          </a:prstGeom>
          <a:solidFill>
            <a:srgbClr val="FFFFFF"/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650240">
              <a:lnSpc>
                <a:spcPct val="100000"/>
              </a:lnSpc>
              <a:def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Creation of the credit file with the client</a:t>
            </a:r>
          </a:p>
        </p:txBody>
      </p:sp>
      <p:sp>
        <p:nvSpPr>
          <p:cNvPr id="477" name="Shape 477"/>
          <p:cNvSpPr/>
          <p:nvPr/>
        </p:nvSpPr>
        <p:spPr>
          <a:xfrm>
            <a:off x="5815490" y="4713106"/>
            <a:ext cx="1794526" cy="358647"/>
          </a:xfrm>
          <a:prstGeom prst="rect">
            <a:avLst/>
          </a:prstGeom>
          <a:solidFill>
            <a:srgbClr val="FFFFFF"/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algn="ctr" defTabSz="650240">
              <a:lnSpc>
                <a:spcPct val="100000"/>
              </a:lnSpc>
              <a:def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Weekly</a:t>
            </a:r>
          </a:p>
        </p:txBody>
      </p:sp>
      <p:sp>
        <p:nvSpPr>
          <p:cNvPr id="478" name="Shape 478"/>
          <p:cNvSpPr/>
          <p:nvPr/>
        </p:nvSpPr>
        <p:spPr>
          <a:xfrm>
            <a:off x="11334647" y="4917929"/>
            <a:ext cx="1474454" cy="358646"/>
          </a:xfrm>
          <a:prstGeom prst="rect">
            <a:avLst/>
          </a:prstGeom>
          <a:solidFill>
            <a:srgbClr val="FFFFFF"/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algn="ctr" defTabSz="650240">
              <a:lnSpc>
                <a:spcPct val="100000"/>
              </a:lnSpc>
              <a:def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Min. 6 months</a:t>
            </a:r>
          </a:p>
        </p:txBody>
      </p:sp>
      <p:sp>
        <p:nvSpPr>
          <p:cNvPr id="479" name="Shape 479"/>
          <p:cNvSpPr/>
          <p:nvPr/>
        </p:nvSpPr>
        <p:spPr>
          <a:xfrm>
            <a:off x="982905" y="7326200"/>
            <a:ext cx="3346961" cy="756453"/>
          </a:xfrm>
          <a:prstGeom prst="rect">
            <a:avLst/>
          </a:prstGeom>
          <a:solidFill>
            <a:srgbClr val="E98E31"/>
          </a:solidFill>
          <a:ln w="12700">
            <a:solidFill>
              <a:srgbClr val="FFFFFF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2475" tIns="92475" rIns="92475" bIns="92475">
            <a:spAutoFit/>
          </a:bodyPr>
          <a:lstStyle>
            <a:lvl1pPr defTabSz="650240">
              <a:lnSpc>
                <a:spcPct val="100000"/>
              </a:lnSpc>
              <a:defRPr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Business development Services before start-up</a:t>
            </a:r>
          </a:p>
        </p:txBody>
      </p:sp>
      <p:sp>
        <p:nvSpPr>
          <p:cNvPr id="480" name="Shape 480"/>
          <p:cNvSpPr/>
          <p:nvPr/>
        </p:nvSpPr>
        <p:spPr>
          <a:xfrm>
            <a:off x="1004813" y="8100837"/>
            <a:ext cx="1468464" cy="413552"/>
          </a:xfrm>
          <a:prstGeom prst="rect">
            <a:avLst/>
          </a:prstGeom>
          <a:solidFill>
            <a:srgbClr val="DCE6F2">
              <a:alpha val="60000"/>
            </a:srgbClr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2475" tIns="92475" rIns="92475" bIns="92475">
            <a:spAutoFit/>
          </a:bodyPr>
          <a:lstStyle>
            <a:lvl1pPr defTabSz="650240">
              <a:lnSpc>
                <a:spcPct val="100000"/>
              </a:lnSpc>
              <a:def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Individual</a:t>
            </a:r>
          </a:p>
        </p:txBody>
      </p:sp>
      <p:sp>
        <p:nvSpPr>
          <p:cNvPr id="481" name="Shape 481"/>
          <p:cNvSpPr/>
          <p:nvPr/>
        </p:nvSpPr>
        <p:spPr>
          <a:xfrm>
            <a:off x="2621335" y="8094538"/>
            <a:ext cx="1468464" cy="413552"/>
          </a:xfrm>
          <a:prstGeom prst="rect">
            <a:avLst/>
          </a:prstGeom>
          <a:solidFill>
            <a:srgbClr val="DCE6F2">
              <a:alpha val="60000"/>
            </a:srgbClr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2475" tIns="92475" rIns="92475" bIns="92475">
            <a:spAutoFit/>
          </a:bodyPr>
          <a:lstStyle>
            <a:lvl1pPr defTabSz="650240">
              <a:lnSpc>
                <a:spcPct val="100000"/>
              </a:lnSpc>
              <a:def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Group</a:t>
            </a:r>
          </a:p>
        </p:txBody>
      </p:sp>
      <p:sp>
        <p:nvSpPr>
          <p:cNvPr id="482" name="Shape 482"/>
          <p:cNvSpPr/>
          <p:nvPr/>
        </p:nvSpPr>
        <p:spPr>
          <a:xfrm>
            <a:off x="6084980" y="7200193"/>
            <a:ext cx="3346960" cy="756453"/>
          </a:xfrm>
          <a:prstGeom prst="rect">
            <a:avLst/>
          </a:prstGeom>
          <a:solidFill>
            <a:srgbClr val="E98E31"/>
          </a:solidFill>
          <a:ln w="12700">
            <a:solidFill>
              <a:srgbClr val="FFFFFF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2475" tIns="92475" rIns="92475" bIns="92475">
            <a:spAutoFit/>
          </a:bodyPr>
          <a:lstStyle>
            <a:lvl1pPr defTabSz="650240">
              <a:lnSpc>
                <a:spcPct val="100000"/>
              </a:lnSpc>
              <a:defRPr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Business development Services after start-up</a:t>
            </a:r>
          </a:p>
        </p:txBody>
      </p:sp>
      <p:sp>
        <p:nvSpPr>
          <p:cNvPr id="483" name="Shape 483"/>
          <p:cNvSpPr/>
          <p:nvPr/>
        </p:nvSpPr>
        <p:spPr>
          <a:xfrm>
            <a:off x="6106886" y="7974827"/>
            <a:ext cx="1468464" cy="413553"/>
          </a:xfrm>
          <a:prstGeom prst="rect">
            <a:avLst/>
          </a:prstGeom>
          <a:solidFill>
            <a:srgbClr val="DCE6F2">
              <a:alpha val="60000"/>
            </a:srgbClr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2475" tIns="92475" rIns="92475" bIns="92475">
            <a:spAutoFit/>
          </a:bodyPr>
          <a:lstStyle>
            <a:lvl1pPr defTabSz="650240">
              <a:lnSpc>
                <a:spcPct val="100000"/>
              </a:lnSpc>
              <a:def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Individual</a:t>
            </a:r>
          </a:p>
        </p:txBody>
      </p:sp>
      <p:sp>
        <p:nvSpPr>
          <p:cNvPr id="484" name="Shape 484"/>
          <p:cNvSpPr/>
          <p:nvPr/>
        </p:nvSpPr>
        <p:spPr>
          <a:xfrm>
            <a:off x="7723406" y="7968529"/>
            <a:ext cx="1468464" cy="413552"/>
          </a:xfrm>
          <a:prstGeom prst="rect">
            <a:avLst/>
          </a:prstGeom>
          <a:solidFill>
            <a:srgbClr val="DCE6F2">
              <a:alpha val="60000"/>
            </a:srgbClr>
          </a:solidFill>
          <a:ln w="12700">
            <a:solidFill>
              <a:srgbClr val="01336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2475" tIns="92475" rIns="92475" bIns="92475">
            <a:spAutoFit/>
          </a:bodyPr>
          <a:lstStyle>
            <a:lvl1pPr defTabSz="650240">
              <a:lnSpc>
                <a:spcPct val="100000"/>
              </a:lnSpc>
              <a:def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Group</a:t>
            </a:r>
          </a:p>
        </p:txBody>
      </p:sp>
      <p:grpSp>
        <p:nvGrpSpPr>
          <p:cNvPr id="488" name="Group 488"/>
          <p:cNvGrpSpPr/>
          <p:nvPr/>
        </p:nvGrpSpPr>
        <p:grpSpPr>
          <a:xfrm>
            <a:off x="6586637" y="5593683"/>
            <a:ext cx="5548390" cy="871724"/>
            <a:chOff x="0" y="0"/>
            <a:chExt cx="5548388" cy="871722"/>
          </a:xfrm>
        </p:grpSpPr>
        <p:sp>
          <p:nvSpPr>
            <p:cNvPr id="485" name="Shape 485"/>
            <p:cNvSpPr/>
            <p:nvPr/>
          </p:nvSpPr>
          <p:spPr>
            <a:xfrm rot="5400000">
              <a:off x="2338346" y="-2338348"/>
              <a:ext cx="871696" cy="554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extrusionOk="0">
                  <a:moveTo>
                    <a:pt x="0" y="21080"/>
                  </a:moveTo>
                  <a:lnTo>
                    <a:pt x="5302" y="19903"/>
                  </a:lnTo>
                  <a:lnTo>
                    <a:pt x="5302" y="20327"/>
                  </a:lnTo>
                  <a:cubicBezTo>
                    <a:pt x="14352" y="19189"/>
                    <a:pt x="20805" y="15300"/>
                    <a:pt x="21189" y="10752"/>
                  </a:cubicBezTo>
                  <a:cubicBezTo>
                    <a:pt x="21600" y="15616"/>
                    <a:pt x="14980" y="19959"/>
                    <a:pt x="5302" y="21176"/>
                  </a:cubicBezTo>
                  <a:lnTo>
                    <a:pt x="5302" y="21600"/>
                  </a:lnTo>
                  <a:close/>
                  <a:moveTo>
                    <a:pt x="21207" y="11176"/>
                  </a:moveTo>
                  <a:cubicBezTo>
                    <a:pt x="21207" y="5472"/>
                    <a:pt x="11712" y="848"/>
                    <a:pt x="0" y="848"/>
                  </a:cubicBezTo>
                  <a:lnTo>
                    <a:pt x="0" y="0"/>
                  </a:lnTo>
                  <a:cubicBezTo>
                    <a:pt x="11712" y="0"/>
                    <a:pt x="21207" y="4624"/>
                    <a:pt x="21207" y="10328"/>
                  </a:cubicBezTo>
                  <a:close/>
                </a:path>
              </a:pathLst>
            </a:custGeom>
            <a:solidFill>
              <a:srgbClr val="DCE6F2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defTabSz="650240">
                <a:lnSpc>
                  <a:spcPct val="100000"/>
                </a:lnSpc>
                <a:defRPr sz="1400">
                  <a:solidFill>
                    <a:srgbClr val="25406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 rot="5400000">
              <a:off x="3677127" y="-999538"/>
              <a:ext cx="871724" cy="287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0576"/>
                    <a:pt x="11929" y="1640"/>
                    <a:pt x="0" y="1640"/>
                  </a:cubicBezTo>
                  <a:lnTo>
                    <a:pt x="0" y="0"/>
                  </a:lnTo>
                  <a:cubicBezTo>
                    <a:pt x="11929" y="0"/>
                    <a:pt x="21600" y="8937"/>
                    <a:pt x="21600" y="199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defTabSz="650240">
                <a:lnSpc>
                  <a:spcPct val="100000"/>
                </a:lnSpc>
                <a:defRPr sz="1400">
                  <a:solidFill>
                    <a:srgbClr val="25406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 rot="5400000">
              <a:off x="2338332" y="-2338334"/>
              <a:ext cx="871724" cy="554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76"/>
                  </a:moveTo>
                  <a:cubicBezTo>
                    <a:pt x="21600" y="5472"/>
                    <a:pt x="11929" y="848"/>
                    <a:pt x="0" y="848"/>
                  </a:cubicBezTo>
                  <a:lnTo>
                    <a:pt x="0" y="0"/>
                  </a:lnTo>
                  <a:cubicBezTo>
                    <a:pt x="11929" y="0"/>
                    <a:pt x="21600" y="4624"/>
                    <a:pt x="21600" y="10328"/>
                  </a:cubicBezTo>
                  <a:lnTo>
                    <a:pt x="21600" y="11176"/>
                  </a:lnTo>
                  <a:cubicBezTo>
                    <a:pt x="21600" y="15885"/>
                    <a:pt x="14937" y="19998"/>
                    <a:pt x="5400" y="21176"/>
                  </a:cubicBezTo>
                  <a:lnTo>
                    <a:pt x="5400" y="21600"/>
                  </a:lnTo>
                  <a:lnTo>
                    <a:pt x="0" y="21080"/>
                  </a:lnTo>
                  <a:lnTo>
                    <a:pt x="5400" y="19903"/>
                  </a:lnTo>
                  <a:lnTo>
                    <a:pt x="5400" y="20327"/>
                  </a:lnTo>
                  <a:cubicBezTo>
                    <a:pt x="14618" y="19189"/>
                    <a:pt x="21191" y="15300"/>
                    <a:pt x="21582" y="10752"/>
                  </a:cubicBezTo>
                </a:path>
              </a:pathLst>
            </a:custGeom>
            <a:noFill/>
            <a:ln w="12700" cap="flat">
              <a:solidFill>
                <a:srgbClr val="013360"/>
              </a:solidFill>
              <a:prstDash val="dash"/>
              <a:bevel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defTabSz="650240">
                <a:lnSpc>
                  <a:spcPct val="100000"/>
                </a:lnSpc>
                <a:defRPr sz="1400">
                  <a:solidFill>
                    <a:srgbClr val="25406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489" name="image3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125" y="2668632"/>
            <a:ext cx="6648151" cy="795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92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Shape 49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Business Development Services</a:t>
            </a:r>
          </a:p>
        </p:txBody>
      </p:sp>
      <p:pic>
        <p:nvPicPr>
          <p:cNvPr id="494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>
            <a:spLocks noGrp="1"/>
          </p:cNvSpPr>
          <p:nvPr>
            <p:ph type="body" idx="15"/>
          </p:nvPr>
        </p:nvSpPr>
        <p:spPr>
          <a:xfrm>
            <a:off x="348461" y="2535713"/>
            <a:ext cx="7200344" cy="6509402"/>
          </a:xfrm>
          <a:prstGeom prst="rect">
            <a:avLst/>
          </a:prstGeom>
        </p:spPr>
        <p:txBody>
          <a:bodyPr/>
          <a:lstStyle/>
          <a:p>
            <a:pPr marL="402335" indent="-402335" defTabSz="578358">
              <a:spcBef>
                <a:spcPts val="3100"/>
              </a:spcBef>
              <a:defRPr sz="2574" b="1"/>
            </a:pPr>
            <a:r>
              <a:rPr dirty="0"/>
              <a:t>Up Front Services</a:t>
            </a:r>
          </a:p>
          <a:p>
            <a:pPr marL="1271270" lvl="2" indent="-391160" defTabSz="578358">
              <a:spcBef>
                <a:spcPts val="3100"/>
              </a:spcBef>
              <a:defRPr sz="2574"/>
            </a:pPr>
            <a:r>
              <a:rPr dirty="0"/>
              <a:t>Training to prepare the business management exam</a:t>
            </a:r>
          </a:p>
          <a:p>
            <a:pPr marL="1271270" lvl="2" indent="-391160" defTabSz="578358">
              <a:spcBef>
                <a:spcPts val="3100"/>
              </a:spcBef>
              <a:defRPr sz="2574"/>
            </a:pPr>
            <a:r>
              <a:rPr dirty="0"/>
              <a:t>Individual help to build a Business Plan</a:t>
            </a:r>
          </a:p>
          <a:p>
            <a:pPr marL="1271270" lvl="2" indent="-391160" defTabSz="578358">
              <a:spcBef>
                <a:spcPts val="3100"/>
              </a:spcBef>
              <a:defRPr sz="2574"/>
            </a:pPr>
            <a:r>
              <a:rPr dirty="0"/>
              <a:t>E-Learning</a:t>
            </a:r>
          </a:p>
          <a:p>
            <a:pPr marL="402335" indent="-402335" defTabSz="578358">
              <a:spcBef>
                <a:spcPts val="3100"/>
              </a:spcBef>
              <a:defRPr sz="2574" b="1"/>
            </a:pPr>
            <a:r>
              <a:rPr dirty="0"/>
              <a:t>Post creation Services</a:t>
            </a:r>
          </a:p>
          <a:p>
            <a:pPr marL="1271270" lvl="2" indent="-391160" defTabSz="578358">
              <a:spcBef>
                <a:spcPts val="3100"/>
              </a:spcBef>
              <a:defRPr sz="2574"/>
            </a:pPr>
            <a:r>
              <a:rPr dirty="0"/>
              <a:t>Coaching &amp; Mentoring</a:t>
            </a:r>
          </a:p>
          <a:p>
            <a:pPr marL="1271270" lvl="2" indent="-391160" defTabSz="578358">
              <a:spcBef>
                <a:spcPts val="3100"/>
              </a:spcBef>
              <a:defRPr sz="2574"/>
            </a:pPr>
            <a:r>
              <a:rPr dirty="0"/>
              <a:t>Expert Meetings</a:t>
            </a:r>
          </a:p>
        </p:txBody>
      </p:sp>
      <p:pic>
        <p:nvPicPr>
          <p:cNvPr id="496" name="pasted-im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940" y="3972577"/>
            <a:ext cx="4731037" cy="3635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, intérieur, table, mur&#10;&#10;Description générée automatiquement">
            <a:extLst>
              <a:ext uri="{FF2B5EF4-FFF2-40B4-BE49-F238E27FC236}">
                <a16:creationId xmlns:a16="http://schemas.microsoft.com/office/drawing/2014/main" id="{4979A854-96E1-E145-BFD3-89CB2607A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9" b="25000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519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455594"/>
            <a:ext cx="13129718" cy="9402904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Customers</a:t>
            </a:r>
          </a:p>
        </p:txBody>
      </p:sp>
      <p:pic>
        <p:nvPicPr>
          <p:cNvPr id="521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24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Shape 52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Professional Occupation </a:t>
            </a:r>
          </a:p>
        </p:txBody>
      </p:sp>
      <p:pic>
        <p:nvPicPr>
          <p:cNvPr id="527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28" name="Chart 528"/>
          <p:cNvGraphicFramePr/>
          <p:nvPr/>
        </p:nvGraphicFramePr>
        <p:xfrm>
          <a:off x="3845670" y="2588523"/>
          <a:ext cx="6111700" cy="611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31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Shape 53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Focus on the underserved</a:t>
            </a:r>
          </a:p>
        </p:txBody>
      </p:sp>
      <p:pic>
        <p:nvPicPr>
          <p:cNvPr id="534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148" y="3346355"/>
            <a:ext cx="4351515" cy="3673821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Shape 536"/>
          <p:cNvSpPr/>
          <p:nvPr/>
        </p:nvSpPr>
        <p:spPr>
          <a:xfrm>
            <a:off x="1266640" y="7117584"/>
            <a:ext cx="10562532" cy="123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t>80% below poverty 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39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Shape 54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Focus on the underserved</a:t>
            </a:r>
          </a:p>
        </p:txBody>
      </p:sp>
      <p:pic>
        <p:nvPicPr>
          <p:cNvPr id="542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images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023" y="2866362"/>
            <a:ext cx="3393765" cy="3373071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2993957" y="6811119"/>
            <a:ext cx="7909423" cy="123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t>62% born abroad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F4E340B-22A2-9342-81EC-0D3091E15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Education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78903D-9D67-F740-8D07-98F34597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61" y="3288029"/>
            <a:ext cx="5609766" cy="43596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A4FDC9-820A-4C4B-B1F4-C0ECF016B134}"/>
              </a:ext>
            </a:extLst>
          </p:cNvPr>
          <p:cNvSpPr txBox="1"/>
          <p:nvPr/>
        </p:nvSpPr>
        <p:spPr>
          <a:xfrm>
            <a:off x="6833062" y="3845193"/>
            <a:ext cx="5652654" cy="36481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BE" sz="32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33% have higher education degree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BE" dirty="0"/>
              <a:t>54% have reached level of secondary school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BE" sz="32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12% can read and write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BE" dirty="0"/>
              <a:t>1% cannot read and write.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9995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IMG_069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t="16292" r="350" b="33726"/>
          <a:stretch/>
        </p:blipFill>
        <p:spPr>
          <a:xfrm>
            <a:off x="-42333" y="-31750"/>
            <a:ext cx="13047133" cy="9785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047133" cy="9817202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Impact</a:t>
            </a:r>
          </a:p>
        </p:txBody>
      </p:sp>
      <p:pic>
        <p:nvPicPr>
          <p:cNvPr id="549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52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/>
              <a:t>Impact study 2017</a:t>
            </a:r>
            <a:endParaRPr dirty="0"/>
          </a:p>
        </p:txBody>
      </p:sp>
      <p:pic>
        <p:nvPicPr>
          <p:cNvPr id="555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hape 557"/>
          <p:cNvSpPr/>
          <p:nvPr/>
        </p:nvSpPr>
        <p:spPr>
          <a:xfrm>
            <a:off x="897775" y="3482495"/>
            <a:ext cx="11342029" cy="4932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54D93F-27BF-1646-ABAE-EEE2225F1D74}"/>
              </a:ext>
            </a:extLst>
          </p:cNvPr>
          <p:cNvSpPr txBox="1"/>
          <p:nvPr/>
        </p:nvSpPr>
        <p:spPr>
          <a:xfrm>
            <a:off x="897775" y="2682039"/>
            <a:ext cx="11554690" cy="660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BE" sz="32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Sustainibility rate </a:t>
            </a:r>
            <a:r>
              <a:rPr kumimoji="0" lang="nl-BE" sz="32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of the starters = 75% after 2.5 years of activity</a:t>
            </a:r>
          </a:p>
          <a:p>
            <a:pPr marR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BE" sz="3200" b="0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BE" dirty="0"/>
              <a:t>Each microentrepreneur create </a:t>
            </a:r>
            <a:r>
              <a:rPr lang="nl-BE" b="1" dirty="0">
                <a:solidFill>
                  <a:srgbClr val="FFC000"/>
                </a:solidFill>
              </a:rPr>
              <a:t>1.6 jobs</a:t>
            </a:r>
          </a:p>
          <a:p>
            <a:pPr marR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BE" b="1" dirty="0">
              <a:solidFill>
                <a:srgbClr val="FFC000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1€ </a:t>
            </a:r>
            <a:r>
              <a:rPr lang="fr-FR" b="1" dirty="0" err="1">
                <a:solidFill>
                  <a:srgbClr val="FFC000"/>
                </a:solidFill>
              </a:rPr>
              <a:t>invested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dirty="0"/>
              <a:t>in </a:t>
            </a:r>
            <a:r>
              <a:rPr lang="fr-FR" dirty="0" err="1"/>
              <a:t>microStart</a:t>
            </a:r>
            <a:r>
              <a:rPr lang="fr-FR" dirty="0"/>
              <a:t> </a:t>
            </a:r>
            <a:r>
              <a:rPr lang="fr-FR" dirty="0" err="1"/>
              <a:t>brings</a:t>
            </a:r>
            <a:r>
              <a:rPr lang="fr-FR" dirty="0"/>
              <a:t> back </a:t>
            </a:r>
            <a:r>
              <a:rPr lang="fr-FR" b="1" dirty="0">
                <a:solidFill>
                  <a:srgbClr val="FFC000"/>
                </a:solidFill>
              </a:rPr>
              <a:t>4€ to the </a:t>
            </a:r>
            <a:r>
              <a:rPr lang="fr-FR" b="1" dirty="0" err="1">
                <a:solidFill>
                  <a:srgbClr val="FFC000"/>
                </a:solidFill>
              </a:rPr>
              <a:t>collectivity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dirty="0" err="1"/>
              <a:t>thanks</a:t>
            </a:r>
            <a:r>
              <a:rPr lang="fr-FR" dirty="0"/>
              <a:t> to a </a:t>
            </a:r>
            <a:r>
              <a:rPr lang="fr-FR" dirty="0" err="1"/>
              <a:t>reduction</a:t>
            </a:r>
            <a:r>
              <a:rPr lang="fr-FR" dirty="0"/>
              <a:t> of social </a:t>
            </a:r>
            <a:r>
              <a:rPr lang="fr-FR" dirty="0" err="1"/>
              <a:t>allowances</a:t>
            </a:r>
            <a:r>
              <a:rPr lang="fr-FR" dirty="0"/>
              <a:t> (</a:t>
            </a:r>
            <a:r>
              <a:rPr lang="fr-FR" dirty="0" err="1"/>
              <a:t>unemployement</a:t>
            </a:r>
            <a:r>
              <a:rPr lang="fr-FR" dirty="0"/>
              <a:t> </a:t>
            </a:r>
            <a:r>
              <a:rPr lang="fr-FR" dirty="0" err="1"/>
              <a:t>benefits</a:t>
            </a:r>
            <a:r>
              <a:rPr lang="fr-FR" dirty="0"/>
              <a:t>) and an </a:t>
            </a:r>
            <a:r>
              <a:rPr lang="fr-FR" dirty="0" err="1"/>
              <a:t>increase</a:t>
            </a:r>
            <a:r>
              <a:rPr lang="fr-FR" dirty="0"/>
              <a:t> of taxes et social contributions. </a:t>
            </a:r>
          </a:p>
          <a:p>
            <a:pPr marL="457200" indent="-457200">
              <a:buFontTx/>
              <a:buChar char="-"/>
            </a:pPr>
            <a:endParaRPr lang="nl-BE" dirty="0"/>
          </a:p>
          <a:p>
            <a:endParaRPr lang="fr-FR" dirty="0"/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9F67BB-82C9-A343-91BC-A35269696E0B}"/>
              </a:ext>
            </a:extLst>
          </p:cNvPr>
          <p:cNvSpPr txBox="1"/>
          <p:nvPr/>
        </p:nvSpPr>
        <p:spPr>
          <a:xfrm>
            <a:off x="9326880" y="7739653"/>
            <a:ext cx="335834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1400" i="1" dirty="0"/>
              <a:t>Source: </a:t>
            </a:r>
            <a:r>
              <a:rPr lang="fr-FR" sz="1400" i="1" dirty="0" err="1"/>
              <a:t>Vlerick</a:t>
            </a:r>
            <a:r>
              <a:rPr lang="fr-FR" sz="1400" i="1" dirty="0"/>
              <a:t> – KPMG – projet VISE</a:t>
            </a:r>
            <a:endParaRPr lang="fr-FR" sz="1400" dirty="0"/>
          </a:p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06" name="image6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472" y="7537390"/>
            <a:ext cx="1623015" cy="162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Advocacy</a:t>
            </a:r>
          </a:p>
        </p:txBody>
      </p:sp>
      <p:pic>
        <p:nvPicPr>
          <p:cNvPr id="609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Shape 611"/>
          <p:cNvSpPr>
            <a:spLocks noGrp="1"/>
          </p:cNvSpPr>
          <p:nvPr>
            <p:ph type="body" idx="14"/>
          </p:nvPr>
        </p:nvSpPr>
        <p:spPr>
          <a:xfrm>
            <a:off x="393487" y="2322960"/>
            <a:ext cx="6035554" cy="5571588"/>
          </a:xfrm>
          <a:prstGeom prst="rect">
            <a:avLst/>
          </a:prstGeom>
        </p:spPr>
        <p:txBody>
          <a:bodyPr/>
          <a:lstStyle/>
          <a:p>
            <a:pPr>
              <a:defRPr sz="4600" b="1"/>
            </a:pPr>
            <a:r>
              <a:t>What is still a problem ?</a:t>
            </a:r>
          </a:p>
          <a:p>
            <a:pPr lvl="1"/>
            <a:r>
              <a:t>Management Exam to get a VAT number</a:t>
            </a:r>
          </a:p>
          <a:p>
            <a:pPr lvl="1"/>
            <a:r>
              <a:t>Few flexibility in social contributions payments for little businesses</a:t>
            </a:r>
          </a:p>
          <a:p>
            <a:pPr lvl="1"/>
            <a:r>
              <a:t>Microcredit regulation</a:t>
            </a:r>
          </a:p>
        </p:txBody>
      </p:sp>
      <p:sp>
        <p:nvSpPr>
          <p:cNvPr id="612" name="Shape 612"/>
          <p:cNvSpPr/>
          <p:nvPr/>
        </p:nvSpPr>
        <p:spPr>
          <a:xfrm>
            <a:off x="7099833" y="1191395"/>
            <a:ext cx="5886557" cy="557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06400" indent="-406400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120000"/>
              <a:buChar char="•"/>
              <a:defRPr sz="4600" b="1"/>
            </a:lvl1pPr>
            <a:lvl2pPr marL="839611" indent="-395111">
              <a:lnSpc>
                <a:spcPct val="80000"/>
              </a:lnSpc>
              <a:spcBef>
                <a:spcPts val="3200"/>
              </a:spcBef>
              <a:buClr>
                <a:srgbClr val="E2A737"/>
              </a:buClr>
              <a:buSzPct val="75000"/>
              <a:buChar char="•"/>
            </a:lvl2pPr>
          </a:lstStyle>
          <a:p>
            <a:r>
              <a:t>Success !</a:t>
            </a:r>
          </a:p>
          <a:p>
            <a:pPr lvl="1"/>
            <a:r>
              <a:t>Possibility to keep your unemployment benefits during 12 months since october 2016</a:t>
            </a:r>
          </a:p>
        </p:txBody>
      </p:sp>
      <p:pic>
        <p:nvPicPr>
          <p:cNvPr id="613" name="téléchargement (4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677" y="5701893"/>
            <a:ext cx="2351207" cy="2351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4" animBg="1" advAuto="0"/>
      <p:bldP spid="611" grpId="3" animBg="1" advAuto="0"/>
      <p:bldP spid="612" grpId="1" animBg="1" advAuto="0"/>
      <p:bldP spid="613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07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err="1"/>
              <a:t>Outline</a:t>
            </a:r>
            <a:endParaRPr dirty="0"/>
          </a:p>
        </p:txBody>
      </p:sp>
      <p:pic>
        <p:nvPicPr>
          <p:cNvPr id="31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C3405B-C39E-E14F-9AB1-868F97E96F41}"/>
              </a:ext>
            </a:extLst>
          </p:cNvPr>
          <p:cNvSpPr txBox="1"/>
          <p:nvPr/>
        </p:nvSpPr>
        <p:spPr>
          <a:xfrm>
            <a:off x="1346200" y="2937651"/>
            <a:ext cx="10210800" cy="5568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</a:pPr>
            <a:r>
              <a:rPr lang="fr-FR" b="1" dirty="0" err="1"/>
              <a:t>microStart</a:t>
            </a:r>
            <a:r>
              <a:rPr lang="fr-FR" b="1" dirty="0"/>
              <a:t> – Vision, Mission &amp; Values </a:t>
            </a:r>
          </a:p>
          <a:p>
            <a:pPr marL="571500" marR="0" indent="-5715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Our O</a:t>
            </a:r>
            <a:r>
              <a:rPr lang="fr-FR" b="1" dirty="0"/>
              <a:t>perations </a:t>
            </a:r>
          </a:p>
          <a:p>
            <a:pPr marL="571500" marR="0" indent="-5715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</a:pPr>
            <a:r>
              <a:rPr lang="fr-FR" b="1" dirty="0"/>
              <a:t>Our </a:t>
            </a:r>
            <a:r>
              <a:rPr lang="fr-FR" b="1" dirty="0" err="1"/>
              <a:t>Costumers</a:t>
            </a:r>
            <a:endParaRPr lang="fr-FR" b="1" dirty="0"/>
          </a:p>
          <a:p>
            <a:pPr marL="571500" marR="0" indent="-5715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</a:pPr>
            <a:r>
              <a:rPr lang="fr-FR" b="1" dirty="0"/>
              <a:t>Our impact</a:t>
            </a:r>
          </a:p>
          <a:p>
            <a:pPr marL="571500" marR="0" indent="-5715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</a:pPr>
            <a:r>
              <a:rPr lang="fr-FR" b="1" dirty="0" err="1"/>
              <a:t>Steps</a:t>
            </a:r>
            <a:r>
              <a:rPr lang="fr-FR" b="1" dirty="0"/>
              <a:t> to </a:t>
            </a:r>
            <a:r>
              <a:rPr lang="fr-FR" b="1" dirty="0" err="1"/>
              <a:t>start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business in </a:t>
            </a:r>
            <a:r>
              <a:rPr lang="fr-FR" b="1" dirty="0" err="1"/>
              <a:t>Belgium</a:t>
            </a:r>
            <a:endParaRPr lang="fr-FR" b="1" dirty="0"/>
          </a:p>
          <a:p>
            <a:pPr marR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b="1" dirty="0"/>
          </a:p>
          <a:p>
            <a:pPr marL="514350" marR="0" indent="-51435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</a:pPr>
            <a:endParaRPr lang="fr-FR" b="1" dirty="0"/>
          </a:p>
          <a:p>
            <a:pPr marL="514350" marR="0" indent="-51435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</a:pP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8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-1507" y="-17493"/>
            <a:ext cx="13010500" cy="9788586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85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BE" dirty="0"/>
              <a:t>Planning to </a:t>
            </a:r>
            <a:r>
              <a:rPr lang="fr-BE" dirty="0" err="1"/>
              <a:t>start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business in </a:t>
            </a:r>
            <a:r>
              <a:rPr lang="fr-BE" dirty="0" err="1"/>
              <a:t>Belgium</a:t>
            </a:r>
            <a:r>
              <a:rPr lang="fr-BE" dirty="0"/>
              <a:t> ?</a:t>
            </a:r>
            <a:endParaRPr dirty="0"/>
          </a:p>
        </p:txBody>
      </p:sp>
      <p:pic>
        <p:nvPicPr>
          <p:cNvPr id="286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503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1076EEF-93F7-AF49-909E-6EDAE2F95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Obstacles to </a:t>
            </a:r>
            <a:r>
              <a:rPr lang="fr-FR" dirty="0" err="1"/>
              <a:t>overcome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D6796E-7EF7-F74A-9CD1-86FBBB109C6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9347" y="3093851"/>
            <a:ext cx="11600648" cy="5571588"/>
          </a:xfrm>
        </p:spPr>
        <p:txBody>
          <a:bodyPr anchor="t"/>
          <a:lstStyle/>
          <a:p>
            <a:pPr marL="0" indent="0">
              <a:buNone/>
            </a:pPr>
            <a:r>
              <a:rPr lang="fr-FR" b="1" dirty="0" err="1"/>
              <a:t>Being</a:t>
            </a:r>
            <a:r>
              <a:rPr lang="fr-FR" b="1" dirty="0"/>
              <a:t> self-</a:t>
            </a:r>
            <a:r>
              <a:rPr lang="fr-FR" b="1" dirty="0" err="1"/>
              <a:t>employed</a:t>
            </a:r>
            <a:r>
              <a:rPr lang="fr-FR" b="1" dirty="0"/>
              <a:t> in </a:t>
            </a:r>
            <a:r>
              <a:rPr lang="fr-FR" b="1" dirty="0" err="1"/>
              <a:t>Belgium</a:t>
            </a:r>
            <a:r>
              <a:rPr lang="fr-FR" b="1" dirty="0"/>
              <a:t> </a:t>
            </a:r>
            <a:r>
              <a:rPr lang="fr-FR" b="1" dirty="0" err="1"/>
              <a:t>needs</a:t>
            </a:r>
            <a:r>
              <a:rPr lang="fr-FR" b="1" dirty="0"/>
              <a:t> : 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ü"/>
            </a:pPr>
            <a:r>
              <a:rPr lang="fr-FR" dirty="0"/>
              <a:t>Over 18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ü"/>
            </a:pPr>
            <a:r>
              <a:rPr lang="fr-FR" dirty="0" err="1"/>
              <a:t>Acquire</a:t>
            </a:r>
            <a:r>
              <a:rPr lang="fr-FR" dirty="0"/>
              <a:t> management </a:t>
            </a:r>
            <a:r>
              <a:rPr lang="fr-FR" dirty="0" err="1"/>
              <a:t>skills</a:t>
            </a:r>
            <a:r>
              <a:rPr lang="fr-FR" dirty="0"/>
              <a:t> 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ü"/>
            </a:pPr>
            <a:r>
              <a:rPr lang="fr-FR" dirty="0" err="1"/>
              <a:t>Belgian</a:t>
            </a:r>
            <a:r>
              <a:rPr lang="fr-FR" dirty="0"/>
              <a:t> </a:t>
            </a:r>
            <a:r>
              <a:rPr lang="fr-FR" dirty="0" err="1"/>
              <a:t>citizenship</a:t>
            </a:r>
            <a:r>
              <a:rPr lang="fr-FR" dirty="0"/>
              <a:t> or part of the EEA </a:t>
            </a:r>
          </a:p>
        </p:txBody>
      </p:sp>
    </p:spTree>
    <p:extLst>
      <p:ext uri="{BB962C8B-B14F-4D97-AF65-F5344CB8AC3E}">
        <p14:creationId xmlns:p14="http://schemas.microsoft.com/office/powerpoint/2010/main" val="197414278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0BCE2B-03CA-FA44-8622-71F7A2885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Obstacles to </a:t>
            </a:r>
            <a:r>
              <a:rPr lang="fr-FR" dirty="0" err="1"/>
              <a:t>overcome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BFBF92-82FB-A640-87AE-DEBC0593C1A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02076" y="2653583"/>
            <a:ext cx="11627919" cy="7895471"/>
          </a:xfrm>
        </p:spPr>
        <p:txBody>
          <a:bodyPr anchor="t"/>
          <a:lstStyle/>
          <a:p>
            <a:pPr marL="0" indent="0">
              <a:buNone/>
            </a:pPr>
            <a:r>
              <a:rPr lang="fr-FR" b="1" dirty="0"/>
              <a:t>Access to management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mandatory</a:t>
            </a:r>
            <a:r>
              <a:rPr lang="fr-FR" b="1" dirty="0"/>
              <a:t> and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acquired</a:t>
            </a:r>
            <a:r>
              <a:rPr lang="fr-FR" b="1" dirty="0"/>
              <a:t> by :</a:t>
            </a:r>
            <a:endParaRPr lang="fr-FR" sz="2400" dirty="0"/>
          </a:p>
          <a:p>
            <a:pPr marL="852488" lvl="4" indent="592138">
              <a:buFont typeface="Wingdings" pitchFamily="2" charset="2"/>
              <a:buChar char="Ø"/>
            </a:pPr>
            <a:r>
              <a:rPr lang="fr-FR" sz="2400" dirty="0" err="1"/>
              <a:t>Having</a:t>
            </a:r>
            <a:r>
              <a:rPr lang="fr-FR" sz="2400" dirty="0"/>
              <a:t> a management </a:t>
            </a:r>
            <a:r>
              <a:rPr lang="fr-FR" sz="2400" dirty="0" err="1"/>
              <a:t>degree</a:t>
            </a:r>
            <a:endParaRPr lang="fr-FR" sz="2400" dirty="0"/>
          </a:p>
          <a:p>
            <a:pPr marL="852488" lvl="4" indent="592138">
              <a:buFont typeface="Wingdings" pitchFamily="2" charset="2"/>
              <a:buChar char="Ø"/>
            </a:pPr>
            <a:r>
              <a:rPr lang="fr-FR" sz="2400" dirty="0"/>
              <a:t>3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experience</a:t>
            </a:r>
            <a:r>
              <a:rPr lang="fr-FR" sz="2400" dirty="0"/>
              <a:t> in management </a:t>
            </a:r>
          </a:p>
          <a:p>
            <a:pPr marL="852488" lvl="4" indent="592138">
              <a:buFont typeface="Wingdings" pitchFamily="2" charset="2"/>
              <a:buChar char="Ø"/>
            </a:pPr>
            <a:r>
              <a:rPr lang="fr-FR" sz="2400" dirty="0"/>
              <a:t>Passing the management test of the central jury </a:t>
            </a:r>
          </a:p>
          <a:p>
            <a:pPr marL="852488" lvl="4" indent="592138">
              <a:buFont typeface="Wingdings" pitchFamily="2" charset="2"/>
              <a:buChar char="Ø"/>
            </a:pPr>
            <a:r>
              <a:rPr lang="fr-FR" sz="2400" dirty="0" err="1"/>
              <a:t>Through</a:t>
            </a:r>
            <a:r>
              <a:rPr lang="fr-FR" sz="2400" dirty="0"/>
              <a:t> </a:t>
            </a:r>
            <a:r>
              <a:rPr lang="fr-FR" sz="2400" dirty="0" err="1"/>
              <a:t>another</a:t>
            </a:r>
            <a:r>
              <a:rPr lang="fr-FR" sz="2400" dirty="0"/>
              <a:t> </a:t>
            </a:r>
            <a:r>
              <a:rPr lang="fr-FR" sz="2400" dirty="0" err="1"/>
              <a:t>person</a:t>
            </a:r>
            <a:r>
              <a:rPr lang="fr-FR" sz="2400" dirty="0"/>
              <a:t> :</a:t>
            </a:r>
          </a:p>
          <a:p>
            <a:pPr marL="1706563" lvl="4" indent="592138">
              <a:buFont typeface="Arial" panose="020B0604020202020204" pitchFamily="34" charset="0"/>
              <a:buChar char="•"/>
            </a:pPr>
            <a:r>
              <a:rPr lang="fr-FR" sz="2400" dirty="0"/>
              <a:t>A </a:t>
            </a:r>
            <a:r>
              <a:rPr lang="fr-FR" sz="2400" dirty="0" err="1"/>
              <a:t>third</a:t>
            </a:r>
            <a:r>
              <a:rPr lang="fr-FR" sz="2400" dirty="0"/>
              <a:t>- </a:t>
            </a:r>
            <a:r>
              <a:rPr lang="fr-FR" sz="2400" dirty="0" err="1"/>
              <a:t>degree</a:t>
            </a:r>
            <a:r>
              <a:rPr lang="fr-FR" sz="2400" dirty="0"/>
              <a:t> relative </a:t>
            </a:r>
          </a:p>
          <a:p>
            <a:pPr marL="1706563" lvl="4" indent="592138">
              <a:buFont typeface="Arial" panose="020B0604020202020204" pitchFamily="34" charset="0"/>
              <a:buChar char="•"/>
            </a:pPr>
            <a:r>
              <a:rPr lang="fr-FR" sz="2400" dirty="0"/>
              <a:t>The </a:t>
            </a:r>
            <a:r>
              <a:rPr lang="fr-FR" sz="2400" dirty="0" err="1"/>
              <a:t>spouse</a:t>
            </a:r>
            <a:r>
              <a:rPr lang="fr-FR" sz="2400" dirty="0"/>
              <a:t> or </a:t>
            </a:r>
            <a:r>
              <a:rPr lang="fr-FR" sz="2400" dirty="0" err="1"/>
              <a:t>legal</a:t>
            </a:r>
            <a:r>
              <a:rPr lang="fr-FR" sz="2400" dirty="0"/>
              <a:t> cohabitant</a:t>
            </a:r>
          </a:p>
          <a:p>
            <a:pPr marL="1706563" lvl="4" indent="592138">
              <a:buFont typeface="Arial" panose="020B0604020202020204" pitchFamily="34" charset="0"/>
              <a:buChar char="•"/>
            </a:pPr>
            <a:r>
              <a:rPr lang="fr-FR" sz="2400" dirty="0"/>
              <a:t>Has been </a:t>
            </a:r>
            <a:r>
              <a:rPr lang="fr-FR" sz="2400" dirty="0" err="1"/>
              <a:t>cohabiting</a:t>
            </a:r>
            <a:r>
              <a:rPr lang="fr-FR" sz="2400" dirty="0"/>
              <a:t> for more </a:t>
            </a:r>
            <a:r>
              <a:rPr lang="fr-FR" sz="2400" dirty="0" err="1"/>
              <a:t>than</a:t>
            </a:r>
            <a:r>
              <a:rPr lang="fr-FR" sz="2400" dirty="0"/>
              <a:t> 6 </a:t>
            </a:r>
            <a:r>
              <a:rPr lang="fr-FR" sz="2400" dirty="0" err="1"/>
              <a:t>months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6496733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E78512-91AC-424B-AB48-2ECA4EE6F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Obstacles to </a:t>
            </a:r>
            <a:r>
              <a:rPr lang="fr-FR" dirty="0" err="1"/>
              <a:t>overcome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84F7B0-E97D-C840-8BFA-AF7ED61D25E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fr-FR" b="1" dirty="0"/>
              <a:t>Access to profession </a:t>
            </a:r>
          </a:p>
          <a:p>
            <a:pPr marL="0" indent="0">
              <a:buNone/>
            </a:pPr>
            <a:r>
              <a:rPr lang="fr-FR" sz="2400" dirty="0"/>
              <a:t>There are 34 </a:t>
            </a:r>
            <a:r>
              <a:rPr lang="fr-FR" sz="2400" dirty="0" err="1"/>
              <a:t>regulated</a:t>
            </a:r>
            <a:r>
              <a:rPr lang="fr-FR" sz="2400" dirty="0"/>
              <a:t> professions, </a:t>
            </a:r>
            <a:r>
              <a:rPr lang="fr-FR" sz="2400" dirty="0" err="1"/>
              <a:t>divided</a:t>
            </a:r>
            <a:r>
              <a:rPr lang="fr-FR" sz="2400" dirty="0"/>
              <a:t> </a:t>
            </a:r>
            <a:r>
              <a:rPr lang="fr-FR" sz="2400" dirty="0" err="1"/>
              <a:t>into</a:t>
            </a:r>
            <a:r>
              <a:rPr lang="fr-FR" sz="2400" dirty="0"/>
              <a:t> 3 </a:t>
            </a:r>
            <a:r>
              <a:rPr lang="fr-FR" sz="2400" dirty="0" err="1"/>
              <a:t>categories</a:t>
            </a:r>
            <a:r>
              <a:rPr lang="fr-FR" sz="2400" dirty="0"/>
              <a:t> </a:t>
            </a:r>
          </a:p>
          <a:p>
            <a:pPr lvl="2"/>
            <a:r>
              <a:rPr lang="fr-FR" sz="2400" dirty="0"/>
              <a:t>Automotive </a:t>
            </a:r>
            <a:r>
              <a:rPr lang="fr-FR" sz="2400" dirty="0" err="1"/>
              <a:t>industry</a:t>
            </a:r>
            <a:r>
              <a:rPr lang="fr-FR" sz="2400" dirty="0"/>
              <a:t> (</a:t>
            </a:r>
            <a:r>
              <a:rPr lang="fr-FR" sz="2400" dirty="0" err="1"/>
              <a:t>add</a:t>
            </a:r>
            <a:r>
              <a:rPr lang="fr-FR" sz="2400" dirty="0"/>
              <a:t> </a:t>
            </a:r>
            <a:r>
              <a:rPr lang="fr-FR" sz="2400" dirty="0" err="1"/>
              <a:t>examples</a:t>
            </a:r>
            <a:r>
              <a:rPr lang="fr-FR" sz="2400" dirty="0"/>
              <a:t>)</a:t>
            </a:r>
          </a:p>
          <a:p>
            <a:pPr lvl="2"/>
            <a:r>
              <a:rPr lang="fr-FR" sz="2400" dirty="0"/>
              <a:t>Construction and </a:t>
            </a:r>
            <a:r>
              <a:rPr lang="fr-FR" sz="2400" dirty="0" err="1"/>
              <a:t>related</a:t>
            </a:r>
            <a:r>
              <a:rPr lang="fr-FR" sz="2400" dirty="0"/>
              <a:t> </a:t>
            </a:r>
            <a:r>
              <a:rPr lang="fr-FR" sz="2400" dirty="0" err="1"/>
              <a:t>activities</a:t>
            </a:r>
            <a:r>
              <a:rPr lang="fr-FR" sz="2400" dirty="0"/>
              <a:t> (</a:t>
            </a:r>
            <a:r>
              <a:rPr lang="fr-FR" sz="2400" dirty="0" err="1"/>
              <a:t>add</a:t>
            </a:r>
            <a:r>
              <a:rPr lang="fr-FR" sz="2400" dirty="0"/>
              <a:t> </a:t>
            </a:r>
            <a:r>
              <a:rPr lang="fr-FR" sz="2400" dirty="0" err="1"/>
              <a:t>examples</a:t>
            </a:r>
            <a:r>
              <a:rPr lang="fr-FR" sz="2400" dirty="0"/>
              <a:t>)</a:t>
            </a:r>
          </a:p>
          <a:p>
            <a:pPr lvl="2"/>
            <a:r>
              <a:rPr lang="fr-FR" sz="2400" dirty="0"/>
              <a:t>Care </a:t>
            </a:r>
            <a:r>
              <a:rPr lang="fr-FR" sz="2400" dirty="0" err="1"/>
              <a:t>industry</a:t>
            </a:r>
            <a:r>
              <a:rPr lang="fr-FR" sz="2400" dirty="0"/>
              <a:t> (</a:t>
            </a:r>
            <a:r>
              <a:rPr lang="fr-FR" sz="2400" dirty="0" err="1"/>
              <a:t>add</a:t>
            </a:r>
            <a:r>
              <a:rPr lang="fr-FR" sz="2400" dirty="0"/>
              <a:t> </a:t>
            </a:r>
            <a:r>
              <a:rPr lang="fr-FR" sz="2400" dirty="0" err="1"/>
              <a:t>examples</a:t>
            </a:r>
            <a:r>
              <a:rPr lang="fr-FR" sz="2400" dirty="0"/>
              <a:t>)</a:t>
            </a:r>
          </a:p>
          <a:p>
            <a:pPr marL="20638" lvl="2" indent="0">
              <a:buNone/>
            </a:pPr>
            <a:r>
              <a:rPr lang="fr-FR" sz="2400" dirty="0"/>
              <a:t>Liberal professions </a:t>
            </a:r>
            <a:r>
              <a:rPr lang="fr-FR" sz="2400" dirty="0" err="1"/>
              <a:t>also</a:t>
            </a:r>
            <a:r>
              <a:rPr lang="fr-FR" sz="2400" dirty="0"/>
              <a:t> </a:t>
            </a:r>
            <a:r>
              <a:rPr lang="fr-FR" sz="2400" dirty="0" err="1"/>
              <a:t>require</a:t>
            </a:r>
            <a:r>
              <a:rPr lang="fr-FR" sz="2400" dirty="0"/>
              <a:t> </a:t>
            </a:r>
            <a:r>
              <a:rPr lang="fr-FR" sz="2400" dirty="0" err="1"/>
              <a:t>access</a:t>
            </a:r>
            <a:r>
              <a:rPr lang="fr-FR" sz="2400" dirty="0"/>
              <a:t> to profession (</a:t>
            </a:r>
            <a:r>
              <a:rPr lang="fr-FR" sz="2400" dirty="0" err="1"/>
              <a:t>add</a:t>
            </a:r>
            <a:r>
              <a:rPr lang="fr-FR" sz="2400" dirty="0"/>
              <a:t> </a:t>
            </a:r>
            <a:r>
              <a:rPr lang="fr-FR" sz="2400" dirty="0" err="1"/>
              <a:t>examples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75736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0A94FA-22F0-594B-BFC3-75EF82F08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Obstacles to </a:t>
            </a:r>
            <a:r>
              <a:rPr lang="fr-FR" dirty="0" err="1"/>
              <a:t>overcome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C020FA-C3F1-7F46-BD58-3BBC89BD851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fr-FR" b="1" dirty="0"/>
              <a:t>If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don’t</a:t>
            </a:r>
            <a:r>
              <a:rPr lang="fr-FR" b="1" dirty="0"/>
              <a:t> have the </a:t>
            </a:r>
            <a:r>
              <a:rPr lang="fr-FR" b="1" dirty="0" err="1"/>
              <a:t>Belgian</a:t>
            </a:r>
            <a:r>
              <a:rPr lang="fr-FR" b="1" dirty="0"/>
              <a:t> </a:t>
            </a:r>
            <a:r>
              <a:rPr lang="fr-FR" b="1" dirty="0" err="1"/>
              <a:t>citizenship</a:t>
            </a:r>
            <a:r>
              <a:rPr lang="fr-FR" b="1" dirty="0"/>
              <a:t> </a:t>
            </a:r>
          </a:p>
          <a:p>
            <a:pPr lvl="1"/>
            <a:r>
              <a:rPr lang="fr-FR" sz="2400" dirty="0"/>
              <a:t>You </a:t>
            </a:r>
            <a:r>
              <a:rPr lang="fr-FR" sz="2400" dirty="0" err="1"/>
              <a:t>need</a:t>
            </a:r>
            <a:r>
              <a:rPr lang="fr-FR" sz="2400" dirty="0"/>
              <a:t> a </a:t>
            </a:r>
            <a:r>
              <a:rPr lang="fr-FR" sz="2400" dirty="0" err="1"/>
              <a:t>working</a:t>
            </a:r>
            <a:r>
              <a:rPr lang="fr-FR" sz="2400" dirty="0"/>
              <a:t> permit / </a:t>
            </a:r>
            <a:r>
              <a:rPr lang="fr-FR" sz="2400" dirty="0" err="1"/>
              <a:t>professional</a:t>
            </a:r>
            <a:r>
              <a:rPr lang="fr-FR" sz="2400" dirty="0"/>
              <a:t> </a:t>
            </a:r>
            <a:r>
              <a:rPr lang="fr-FR" sz="2400" dirty="0" err="1"/>
              <a:t>card</a:t>
            </a:r>
            <a:r>
              <a:rPr lang="fr-FR" sz="2400" dirty="0"/>
              <a:t> </a:t>
            </a:r>
          </a:p>
          <a:p>
            <a:pPr lvl="1"/>
            <a:r>
              <a:rPr lang="fr-FR" sz="2400" dirty="0" err="1"/>
              <a:t>They</a:t>
            </a:r>
            <a:r>
              <a:rPr lang="fr-FR" sz="2400" dirty="0"/>
              <a:t> are </a:t>
            </a:r>
            <a:r>
              <a:rPr lang="fr-FR" sz="2400" dirty="0" err="1"/>
              <a:t>specific</a:t>
            </a:r>
            <a:r>
              <a:rPr lang="fr-FR" sz="2400" dirty="0"/>
              <a:t> to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region</a:t>
            </a:r>
            <a:r>
              <a:rPr lang="fr-FR" sz="2400" dirty="0"/>
              <a:t> and </a:t>
            </a:r>
            <a:r>
              <a:rPr lang="fr-FR" sz="2400" dirty="0" err="1"/>
              <a:t>cost</a:t>
            </a:r>
            <a:r>
              <a:rPr lang="fr-FR" sz="2400" dirty="0"/>
              <a:t> 140 € </a:t>
            </a:r>
          </a:p>
          <a:p>
            <a:pPr lvl="1"/>
            <a:r>
              <a:rPr lang="fr-FR" sz="2400" dirty="0"/>
              <a:t>You have to </a:t>
            </a:r>
            <a:r>
              <a:rPr lang="fr-FR" sz="2400" dirty="0" err="1"/>
              <a:t>reside</a:t>
            </a:r>
            <a:r>
              <a:rPr lang="fr-FR" sz="2400" dirty="0"/>
              <a:t> in </a:t>
            </a:r>
            <a:r>
              <a:rPr lang="fr-FR" sz="2400" dirty="0" err="1"/>
              <a:t>Belgium</a:t>
            </a:r>
            <a:r>
              <a:rPr lang="fr-FR" sz="2400" dirty="0"/>
              <a:t> </a:t>
            </a:r>
            <a:r>
              <a:rPr lang="fr-FR" sz="2400" dirty="0" err="1"/>
              <a:t>legally</a:t>
            </a:r>
            <a:r>
              <a:rPr lang="fr-FR" sz="2400" dirty="0"/>
              <a:t> </a:t>
            </a:r>
          </a:p>
          <a:p>
            <a:pPr lvl="1"/>
            <a:endParaRPr lang="fr-FR" sz="2400" dirty="0"/>
          </a:p>
          <a:p>
            <a:pPr marL="444500" lvl="1" indent="0">
              <a:buNone/>
            </a:pPr>
            <a:r>
              <a:rPr lang="fr-FR" sz="2400" b="1" dirty="0"/>
              <a:t>        Tip : </a:t>
            </a:r>
            <a:r>
              <a:rPr lang="fr-FR" sz="2400" dirty="0" err="1"/>
              <a:t>Ask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business </a:t>
            </a:r>
            <a:r>
              <a:rPr lang="fr-FR" sz="2400" dirty="0" err="1"/>
              <a:t>counter</a:t>
            </a:r>
            <a:r>
              <a:rPr lang="fr-FR" sz="2400" dirty="0"/>
              <a:t>,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assist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throughout</a:t>
            </a:r>
            <a:r>
              <a:rPr lang="fr-FR" sz="2400" dirty="0"/>
              <a:t> the </a:t>
            </a:r>
            <a:r>
              <a:rPr lang="fr-FR" sz="2400" dirty="0" err="1"/>
              <a:t>process</a:t>
            </a:r>
            <a:r>
              <a:rPr lang="fr-FR" sz="2400" dirty="0"/>
              <a:t> !</a:t>
            </a:r>
            <a:endParaRPr lang="fr-FR" sz="2400" b="1" dirty="0"/>
          </a:p>
        </p:txBody>
      </p:sp>
      <p:pic>
        <p:nvPicPr>
          <p:cNvPr id="5" name="Graphique 4" descr="Ampoule">
            <a:extLst>
              <a:ext uri="{FF2B5EF4-FFF2-40B4-BE49-F238E27FC236}">
                <a16:creationId xmlns:a16="http://schemas.microsoft.com/office/drawing/2014/main" id="{FA47C0E7-D71E-B34D-ADE7-B30F8C4A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0247" y="6092283"/>
            <a:ext cx="623229" cy="6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8997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96A9DC-13EE-C74D-B42C-94F72092F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Steps</a:t>
            </a:r>
            <a:r>
              <a:rPr lang="fr-FR" dirty="0"/>
              <a:t> to </a:t>
            </a:r>
            <a:r>
              <a:rPr lang="fr-FR" dirty="0" err="1"/>
              <a:t>follow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0F979-62F7-EB4B-8B27-A0BF4929C46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anchor="t"/>
          <a:lstStyle/>
          <a:p>
            <a:r>
              <a:rPr lang="fr-FR" b="1" dirty="0" err="1"/>
              <a:t>Step</a:t>
            </a:r>
            <a:r>
              <a:rPr lang="fr-FR" b="1" dirty="0"/>
              <a:t> 1 : </a:t>
            </a:r>
            <a:r>
              <a:rPr lang="fr-FR" b="1" dirty="0" err="1"/>
              <a:t>Get</a:t>
            </a:r>
            <a:r>
              <a:rPr lang="fr-FR" b="1" dirty="0"/>
              <a:t> </a:t>
            </a:r>
            <a:r>
              <a:rPr lang="fr-FR" b="1" dirty="0" err="1"/>
              <a:t>prepared</a:t>
            </a:r>
            <a:endParaRPr lang="fr-FR" b="1" dirty="0"/>
          </a:p>
          <a:p>
            <a:pPr lvl="1"/>
            <a:endParaRPr lang="fr-FR" dirty="0"/>
          </a:p>
        </p:txBody>
      </p:sp>
      <p:pic>
        <p:nvPicPr>
          <p:cNvPr id="6" name="Graphique 5" descr="Ampoule">
            <a:extLst>
              <a:ext uri="{FF2B5EF4-FFF2-40B4-BE49-F238E27FC236}">
                <a16:creationId xmlns:a16="http://schemas.microsoft.com/office/drawing/2014/main" id="{B0525369-DD49-474B-A14B-84129C990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828" y="7417624"/>
            <a:ext cx="675831" cy="6758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D8936A-5B8A-0B45-937E-59EC913B5EDF}"/>
              </a:ext>
            </a:extLst>
          </p:cNvPr>
          <p:cNvSpPr txBox="1"/>
          <p:nvPr/>
        </p:nvSpPr>
        <p:spPr>
          <a:xfrm>
            <a:off x="1204689" y="7310050"/>
            <a:ext cx="11600647" cy="915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200" b="1" dirty="0"/>
              <a:t>Tip : </a:t>
            </a:r>
            <a:r>
              <a:rPr lang="fr-FR" sz="2200" dirty="0" err="1"/>
              <a:t>Ask</a:t>
            </a:r>
            <a:r>
              <a:rPr lang="fr-FR" sz="2200" dirty="0"/>
              <a:t> one of </a:t>
            </a:r>
            <a:r>
              <a:rPr lang="fr-FR" sz="2200" dirty="0" err="1"/>
              <a:t>microStart’s</a:t>
            </a:r>
            <a:r>
              <a:rPr lang="fr-FR" sz="2200" dirty="0"/>
              <a:t> </a:t>
            </a:r>
            <a:r>
              <a:rPr lang="fr-FR" sz="2200" dirty="0" err="1"/>
              <a:t>volunteers</a:t>
            </a:r>
            <a:r>
              <a:rPr lang="fr-FR" sz="2200" dirty="0"/>
              <a:t>, </a:t>
            </a:r>
            <a:r>
              <a:rPr lang="fr-FR" sz="2200" dirty="0" err="1"/>
              <a:t>they</a:t>
            </a:r>
            <a:r>
              <a:rPr lang="fr-FR" sz="2200" dirty="0"/>
              <a:t> </a:t>
            </a:r>
            <a:r>
              <a:rPr lang="fr-FR" sz="2200" dirty="0" err="1"/>
              <a:t>will</a:t>
            </a:r>
            <a:r>
              <a:rPr lang="fr-FR" sz="2200" dirty="0"/>
              <a:t> </a:t>
            </a:r>
            <a:r>
              <a:rPr lang="fr-FR" sz="2200" dirty="0" err="1"/>
              <a:t>be</a:t>
            </a:r>
            <a:r>
              <a:rPr lang="fr-FR" sz="2200" dirty="0"/>
              <a:t> happy to help or </a:t>
            </a:r>
            <a:r>
              <a:rPr lang="fr-FR" sz="2200" dirty="0" err="1"/>
              <a:t>feel</a:t>
            </a:r>
            <a:r>
              <a:rPr lang="fr-FR" sz="2200" dirty="0"/>
              <a:t> free to have a look at </a:t>
            </a:r>
            <a:r>
              <a:rPr lang="fr-FR" sz="2200" dirty="0" err="1"/>
              <a:t>our</a:t>
            </a:r>
            <a:r>
              <a:rPr lang="fr-FR" sz="2200" dirty="0"/>
              <a:t> </a:t>
            </a:r>
            <a:r>
              <a:rPr lang="fr-FR" sz="2200" b="1" dirty="0"/>
              <a:t>e-learning </a:t>
            </a:r>
            <a:r>
              <a:rPr lang="fr-FR" sz="2200" b="1" dirty="0" err="1"/>
              <a:t>platform</a:t>
            </a:r>
            <a:r>
              <a:rPr lang="fr-FR" sz="2200" b="1" dirty="0"/>
              <a:t> </a:t>
            </a:r>
            <a:r>
              <a:rPr lang="fr-FR" sz="2200" dirty="0"/>
              <a:t>on </a:t>
            </a:r>
            <a:r>
              <a:rPr lang="fr-FR" sz="2200" dirty="0" err="1"/>
              <a:t>our</a:t>
            </a:r>
            <a:r>
              <a:rPr lang="fr-FR" sz="2200" dirty="0"/>
              <a:t> </a:t>
            </a:r>
            <a:r>
              <a:rPr lang="fr-FR" sz="2200" dirty="0" err="1"/>
              <a:t>website</a:t>
            </a:r>
            <a:r>
              <a:rPr lang="fr-FR" sz="2200" dirty="0"/>
              <a:t> !</a:t>
            </a:r>
            <a:r>
              <a:rPr lang="fr-FR" sz="2200" b="1" dirty="0"/>
              <a:t> </a:t>
            </a:r>
            <a:endParaRPr kumimoji="0" lang="fr-FR" sz="2200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6CF567-89BF-1E43-BCAC-473F31802EAE}"/>
              </a:ext>
            </a:extLst>
          </p:cNvPr>
          <p:cNvSpPr txBox="1"/>
          <p:nvPr/>
        </p:nvSpPr>
        <p:spPr>
          <a:xfrm>
            <a:off x="1915231" y="3817647"/>
            <a:ext cx="6042212" cy="246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dirty="0"/>
              <a:t>Management </a:t>
            </a:r>
            <a:r>
              <a:rPr lang="fr-FR" dirty="0" err="1"/>
              <a:t>skills</a:t>
            </a:r>
            <a:r>
              <a:rPr lang="fr-FR" dirty="0"/>
              <a:t> </a:t>
            </a:r>
            <a:r>
              <a:rPr lang="fr-FR" dirty="0" err="1"/>
              <a:t>certificate</a:t>
            </a:r>
            <a:endParaRPr lang="fr-FR" dirty="0"/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dirty="0"/>
              <a:t>Access to profession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dirty="0" err="1"/>
              <a:t>Authorizations</a:t>
            </a:r>
            <a:r>
              <a:rPr lang="fr-FR" dirty="0"/>
              <a:t> and licences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Business plan </a:t>
            </a:r>
          </a:p>
        </p:txBody>
      </p:sp>
    </p:spTree>
    <p:extLst>
      <p:ext uri="{BB962C8B-B14F-4D97-AF65-F5344CB8AC3E}">
        <p14:creationId xmlns:p14="http://schemas.microsoft.com/office/powerpoint/2010/main" val="423138272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08E614-6159-6545-92E5-80867756F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Steps</a:t>
            </a:r>
            <a:r>
              <a:rPr lang="fr-FR" dirty="0"/>
              <a:t> to </a:t>
            </a:r>
            <a:r>
              <a:rPr lang="fr-FR" dirty="0" err="1"/>
              <a:t>follow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6D5545-8E33-AA41-BEBD-DE486D36EFC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02076" y="2653584"/>
            <a:ext cx="11600648" cy="647177"/>
          </a:xfrm>
        </p:spPr>
        <p:txBody>
          <a:bodyPr anchor="t"/>
          <a:lstStyle/>
          <a:p>
            <a:r>
              <a:rPr lang="fr-FR" b="1" dirty="0" err="1"/>
              <a:t>Step</a:t>
            </a:r>
            <a:r>
              <a:rPr lang="fr-FR" b="1" dirty="0"/>
              <a:t> 2 : </a:t>
            </a:r>
            <a:r>
              <a:rPr lang="fr-FR" b="1" dirty="0" err="1"/>
              <a:t>Find</a:t>
            </a:r>
            <a:r>
              <a:rPr lang="fr-FR" b="1" dirty="0"/>
              <a:t> </a:t>
            </a:r>
            <a:r>
              <a:rPr lang="fr-FR" b="1" dirty="0" err="1"/>
              <a:t>fundings</a:t>
            </a: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DDCD08-73FD-F641-B971-7FCB4471297F}"/>
              </a:ext>
            </a:extLst>
          </p:cNvPr>
          <p:cNvSpPr txBox="1"/>
          <p:nvPr/>
        </p:nvSpPr>
        <p:spPr>
          <a:xfrm>
            <a:off x="2079811" y="3807229"/>
            <a:ext cx="6577122" cy="246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Personal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funds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Family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/Friends/Associates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funds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dirty="0"/>
              <a:t>Banks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dirty="0"/>
              <a:t>Microfinance institutions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0803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6D8E79C-2966-B340-9364-CF36F4F1F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Steps</a:t>
            </a:r>
            <a:r>
              <a:rPr lang="fr-FR" dirty="0"/>
              <a:t> to </a:t>
            </a:r>
            <a:r>
              <a:rPr lang="fr-FR" dirty="0" err="1"/>
              <a:t>follow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A011E-F1B8-0440-ABCB-4F778FC1DA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02076" y="2653584"/>
            <a:ext cx="11600648" cy="4309924"/>
          </a:xfrm>
        </p:spPr>
        <p:txBody>
          <a:bodyPr anchor="t">
            <a:normAutofit lnSpcReduction="10000"/>
          </a:bodyPr>
          <a:lstStyle/>
          <a:p>
            <a:r>
              <a:rPr lang="fr-FR" b="1" dirty="0" err="1"/>
              <a:t>Step</a:t>
            </a:r>
            <a:r>
              <a:rPr lang="fr-FR" b="1" dirty="0"/>
              <a:t> 3 : </a:t>
            </a:r>
            <a:r>
              <a:rPr lang="fr-FR" b="1" dirty="0" err="1"/>
              <a:t>Create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company</a:t>
            </a:r>
            <a:r>
              <a:rPr lang="fr-FR" b="1" dirty="0"/>
              <a:t> </a:t>
            </a:r>
          </a:p>
          <a:p>
            <a:pPr lvl="3">
              <a:buFont typeface="Wingdings" pitchFamily="2" charset="2"/>
              <a:buChar char="ü"/>
            </a:pPr>
            <a:endParaRPr lang="fr-FR" b="1" dirty="0"/>
          </a:p>
          <a:p>
            <a:pPr lvl="3">
              <a:buFont typeface="Wingdings" pitchFamily="2" charset="2"/>
              <a:buChar char="ü"/>
            </a:pPr>
            <a:r>
              <a:rPr lang="fr-FR" dirty="0" err="1"/>
              <a:t>Find</a:t>
            </a:r>
            <a:r>
              <a:rPr lang="fr-FR" dirty="0"/>
              <a:t> a </a:t>
            </a:r>
            <a:r>
              <a:rPr lang="fr-FR" dirty="0" err="1"/>
              <a:t>trustful</a:t>
            </a:r>
            <a:r>
              <a:rPr lang="fr-FR" dirty="0"/>
              <a:t> </a:t>
            </a:r>
            <a:r>
              <a:rPr lang="fr-FR" dirty="0" err="1"/>
              <a:t>accountant</a:t>
            </a:r>
            <a:r>
              <a:rPr lang="fr-FR" dirty="0"/>
              <a:t> </a:t>
            </a:r>
          </a:p>
          <a:p>
            <a:pPr lvl="3">
              <a:buFont typeface="Wingdings" pitchFamily="2" charset="2"/>
              <a:buChar char="ü"/>
            </a:pPr>
            <a:r>
              <a:rPr lang="fr-FR" dirty="0" err="1"/>
              <a:t>Choose</a:t>
            </a:r>
            <a:r>
              <a:rPr lang="fr-FR" dirty="0"/>
              <a:t> a </a:t>
            </a:r>
            <a:r>
              <a:rPr lang="fr-FR" dirty="0" err="1"/>
              <a:t>convenient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 </a:t>
            </a:r>
          </a:p>
          <a:p>
            <a:pPr lvl="3">
              <a:buFont typeface="Wingdings" pitchFamily="2" charset="2"/>
              <a:buChar char="ü"/>
            </a:pP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</a:t>
            </a:r>
          </a:p>
          <a:p>
            <a:pPr lvl="3">
              <a:buFont typeface="Wingdings" pitchFamily="2" charset="2"/>
              <a:buChar char="ü"/>
            </a:pPr>
            <a:r>
              <a:rPr lang="fr-FR" dirty="0" err="1"/>
              <a:t>Activate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VAT </a:t>
            </a:r>
            <a:r>
              <a:rPr lang="fr-FR" dirty="0" err="1"/>
              <a:t>number</a:t>
            </a:r>
            <a:r>
              <a:rPr lang="fr-FR" dirty="0"/>
              <a:t> </a:t>
            </a:r>
          </a:p>
          <a:p>
            <a:pPr lvl="3">
              <a:buFont typeface="Wingdings" pitchFamily="2" charset="2"/>
              <a:buChar char="ü"/>
            </a:pPr>
            <a:endParaRPr lang="fr-FR" b="1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5EE0569-3B9D-F244-BEDA-EBEA727B2E6B}"/>
              </a:ext>
            </a:extLst>
          </p:cNvPr>
          <p:cNvSpPr txBox="1">
            <a:spLocks/>
          </p:cNvSpPr>
          <p:nvPr/>
        </p:nvSpPr>
        <p:spPr>
          <a:xfrm>
            <a:off x="1914280" y="7337278"/>
            <a:ext cx="10388444" cy="1086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406400" marR="0" indent="-406400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12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839611" marR="0" indent="-395111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84111" marR="0" indent="-395111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8611" marR="0" indent="-395111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73111" marR="0" indent="-395111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444500" lvl="1" indent="0" hangingPunct="1">
              <a:buFontTx/>
              <a:buNone/>
            </a:pPr>
            <a:r>
              <a:rPr lang="fr-FR" sz="2800" b="1" dirty="0"/>
              <a:t>Tip : </a:t>
            </a:r>
            <a:r>
              <a:rPr lang="fr-FR" sz="2400" dirty="0"/>
              <a:t>To </a:t>
            </a:r>
            <a:r>
              <a:rPr lang="fr-FR" sz="2400" dirty="0" err="1"/>
              <a:t>complete</a:t>
            </a:r>
            <a:r>
              <a:rPr lang="fr-FR" sz="2400" dirty="0"/>
              <a:t>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step</a:t>
            </a:r>
            <a:r>
              <a:rPr lang="fr-FR" sz="2400" dirty="0"/>
              <a:t>, go to a business </a:t>
            </a:r>
            <a:r>
              <a:rPr lang="fr-FR" sz="2400" dirty="0" err="1"/>
              <a:t>counter</a:t>
            </a:r>
            <a:r>
              <a:rPr lang="fr-FR" sz="2400" dirty="0"/>
              <a:t> (PARTENA, </a:t>
            </a:r>
            <a:r>
              <a:rPr lang="fr-FR" sz="2400" dirty="0" err="1"/>
              <a:t>Securex</a:t>
            </a:r>
            <a:r>
              <a:rPr lang="fr-FR" sz="2400" dirty="0"/>
              <a:t>, UCM)</a:t>
            </a:r>
            <a:endParaRPr lang="fr-FR" sz="2800" b="1" dirty="0"/>
          </a:p>
        </p:txBody>
      </p:sp>
      <p:pic>
        <p:nvPicPr>
          <p:cNvPr id="5" name="Graphique 4" descr="Ampoule">
            <a:extLst>
              <a:ext uri="{FF2B5EF4-FFF2-40B4-BE49-F238E27FC236}">
                <a16:creationId xmlns:a16="http://schemas.microsoft.com/office/drawing/2014/main" id="{AE9C5B41-460B-D841-B9EA-1F8F19174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126" y="7337277"/>
            <a:ext cx="808307" cy="8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421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303F35D-9A49-2241-961F-38CC387C7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Steps</a:t>
            </a:r>
            <a:r>
              <a:rPr lang="fr-FR" dirty="0"/>
              <a:t> to </a:t>
            </a:r>
            <a:r>
              <a:rPr lang="fr-FR" dirty="0" err="1"/>
              <a:t>follow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54270C-F6C2-6044-8D2E-D2FA11D32BB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anchor="t"/>
          <a:lstStyle/>
          <a:p>
            <a:r>
              <a:rPr lang="fr-FR" dirty="0"/>
              <a:t> </a:t>
            </a:r>
            <a:r>
              <a:rPr lang="fr-FR" b="1" dirty="0" err="1"/>
              <a:t>Step</a:t>
            </a:r>
            <a:r>
              <a:rPr lang="fr-FR" b="1" dirty="0"/>
              <a:t> 4 : Put </a:t>
            </a:r>
            <a:r>
              <a:rPr lang="fr-FR" b="1" dirty="0" err="1"/>
              <a:t>things</a:t>
            </a:r>
            <a:r>
              <a:rPr lang="fr-FR" b="1" dirty="0"/>
              <a:t> in </a:t>
            </a:r>
            <a:r>
              <a:rPr lang="fr-FR" b="1" dirty="0" err="1"/>
              <a:t>order</a:t>
            </a:r>
            <a:endParaRPr lang="fr-FR" b="1" dirty="0"/>
          </a:p>
          <a:p>
            <a:pPr lvl="2">
              <a:buFont typeface="Wingdings" pitchFamily="2" charset="2"/>
              <a:buChar char="ü"/>
            </a:pPr>
            <a:endParaRPr lang="fr-FR" b="1" dirty="0"/>
          </a:p>
          <a:p>
            <a:pPr lvl="4">
              <a:buFont typeface="Wingdings" pitchFamily="2" charset="2"/>
              <a:buChar char="ü"/>
            </a:pPr>
            <a:r>
              <a:rPr lang="fr-FR" dirty="0" err="1"/>
              <a:t>Pay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social contributions</a:t>
            </a:r>
          </a:p>
          <a:p>
            <a:pPr lvl="4">
              <a:buFont typeface="Wingdings" pitchFamily="2" charset="2"/>
              <a:buChar char="ü"/>
            </a:pPr>
            <a:r>
              <a:rPr lang="fr-FR" dirty="0" err="1"/>
              <a:t>Affilitate</a:t>
            </a:r>
            <a:r>
              <a:rPr lang="fr-FR" dirty="0"/>
              <a:t> to a </a:t>
            </a:r>
            <a:r>
              <a:rPr lang="fr-FR" dirty="0" err="1"/>
              <a:t>mutuality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38551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AD2FBD8-ADA7-7C4A-A8B9-27ECD6CD3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Steps</a:t>
            </a:r>
            <a:r>
              <a:rPr lang="fr-FR" dirty="0"/>
              <a:t> to </a:t>
            </a:r>
            <a:r>
              <a:rPr lang="fr-FR" dirty="0" err="1"/>
              <a:t>follow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2CE277-EBAC-A14A-BDBE-0D23A686329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anchor="t"/>
          <a:lstStyle/>
          <a:p>
            <a:r>
              <a:rPr lang="fr-FR" b="1" dirty="0" err="1"/>
              <a:t>Step</a:t>
            </a:r>
            <a:r>
              <a:rPr lang="fr-FR" b="1" dirty="0"/>
              <a:t> 5 : </a:t>
            </a:r>
            <a:r>
              <a:rPr lang="fr-FR" b="1" dirty="0" err="1"/>
              <a:t>Get</a:t>
            </a:r>
            <a:r>
              <a:rPr lang="fr-FR" b="1" dirty="0"/>
              <a:t> </a:t>
            </a:r>
            <a:r>
              <a:rPr lang="fr-FR" b="1" dirty="0" err="1"/>
              <a:t>insured</a:t>
            </a:r>
            <a:endParaRPr lang="fr-FR" b="1" dirty="0"/>
          </a:p>
          <a:p>
            <a:endParaRPr lang="fr-FR" b="1" dirty="0"/>
          </a:p>
          <a:p>
            <a:pPr lvl="3">
              <a:buFont typeface="Wingdings" pitchFamily="2" charset="2"/>
              <a:buChar char="ü"/>
            </a:pPr>
            <a:r>
              <a:rPr lang="fr-FR" dirty="0" err="1"/>
              <a:t>Compulsory</a:t>
            </a:r>
            <a:r>
              <a:rPr lang="fr-FR" dirty="0"/>
              <a:t> </a:t>
            </a:r>
            <a:r>
              <a:rPr lang="fr-FR" dirty="0" err="1"/>
              <a:t>insurances</a:t>
            </a:r>
            <a:r>
              <a:rPr lang="fr-FR" dirty="0"/>
              <a:t> (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insurance</a:t>
            </a:r>
            <a:r>
              <a:rPr lang="fr-FR" dirty="0"/>
              <a:t>)</a:t>
            </a:r>
          </a:p>
          <a:p>
            <a:pPr lvl="3">
              <a:buFont typeface="Wingdings" pitchFamily="2" charset="2"/>
              <a:buChar char="ü"/>
            </a:pPr>
            <a:r>
              <a:rPr lang="fr-FR" dirty="0" err="1"/>
              <a:t>Complementary</a:t>
            </a:r>
            <a:r>
              <a:rPr lang="fr-FR" dirty="0"/>
              <a:t> </a:t>
            </a:r>
            <a:r>
              <a:rPr lang="fr-FR" dirty="0" err="1"/>
              <a:t>insurances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2561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-1507" y="-17493"/>
            <a:ext cx="13010500" cy="9788586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Vision, Mission &amp; Values</a:t>
            </a:r>
          </a:p>
        </p:txBody>
      </p:sp>
      <p:pic>
        <p:nvPicPr>
          <p:cNvPr id="285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-20845"/>
            <a:ext cx="13129718" cy="9879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12A3A4F-7901-B84E-A722-B640586B90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Steps</a:t>
            </a:r>
            <a:r>
              <a:rPr lang="fr-FR" dirty="0"/>
              <a:t> to </a:t>
            </a:r>
            <a:r>
              <a:rPr lang="fr-FR" dirty="0" err="1"/>
              <a:t>follow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592464-6D72-2748-A3A8-855115A9EE9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544601" y="3749674"/>
            <a:ext cx="10388444" cy="1951463"/>
          </a:xfrm>
        </p:spPr>
        <p:txBody>
          <a:bodyPr anchor="t"/>
          <a:lstStyle/>
          <a:p>
            <a:pPr marL="444500" lvl="1" indent="0">
              <a:buNone/>
            </a:pPr>
            <a:r>
              <a:rPr lang="fr-FR" b="1" dirty="0"/>
              <a:t>Tip : </a:t>
            </a:r>
            <a:r>
              <a:rPr lang="en" sz="2800" dirty="0"/>
              <a:t>Since the October 1</a:t>
            </a:r>
            <a:r>
              <a:rPr lang="en" sz="2800" baseline="30000" dirty="0"/>
              <a:t>st</a:t>
            </a:r>
            <a:r>
              <a:rPr lang="en" sz="2800" dirty="0"/>
              <a:t>, 2016 , it is possible to combine unemployment benefits and additional activities as a self-employed person more easily for a period of 12 months. Ask your counselor about </a:t>
            </a:r>
            <a:r>
              <a:rPr lang="en" sz="2800" b="1" dirty="0"/>
              <a:t>”la </a:t>
            </a:r>
            <a:r>
              <a:rPr lang="en" sz="2800" b="1" dirty="0" err="1"/>
              <a:t>Mesure</a:t>
            </a:r>
            <a:r>
              <a:rPr lang="en" sz="2800" b="1" dirty="0"/>
              <a:t> </a:t>
            </a:r>
            <a:r>
              <a:rPr lang="en" sz="2800" b="1" dirty="0" err="1"/>
              <a:t>Tremplin</a:t>
            </a:r>
            <a:r>
              <a:rPr lang="en" sz="2800" b="1" dirty="0"/>
              <a:t>”.</a:t>
            </a:r>
          </a:p>
          <a:p>
            <a:pPr marL="444500" lvl="1" indent="0">
              <a:buNone/>
            </a:pPr>
            <a:endParaRPr lang="fr-FR" b="1" dirty="0"/>
          </a:p>
        </p:txBody>
      </p:sp>
      <p:pic>
        <p:nvPicPr>
          <p:cNvPr id="5" name="Graphique 4" descr="Ampoule">
            <a:extLst>
              <a:ext uri="{FF2B5EF4-FFF2-40B4-BE49-F238E27FC236}">
                <a16:creationId xmlns:a16="http://schemas.microsoft.com/office/drawing/2014/main" id="{86CD0404-3C75-DE4E-94A7-622B852A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447" y="3749674"/>
            <a:ext cx="808307" cy="808307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B40B1DD-FEB3-1243-9340-B75370EF3A7D}"/>
              </a:ext>
            </a:extLst>
          </p:cNvPr>
          <p:cNvSpPr txBox="1">
            <a:spLocks/>
          </p:cNvSpPr>
          <p:nvPr/>
        </p:nvSpPr>
        <p:spPr>
          <a:xfrm>
            <a:off x="1544601" y="5701138"/>
            <a:ext cx="10388444" cy="1086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406400" marR="0" indent="-406400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12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839611" marR="0" indent="-395111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84111" marR="0" indent="-395111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8611" marR="0" indent="-395111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73111" marR="0" indent="-395111" algn="l" defTabSz="58420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5488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444500" lvl="1" indent="0" hangingPunct="1">
              <a:buFontTx/>
              <a:buNone/>
            </a:pPr>
            <a:r>
              <a:rPr lang="fr-FR" b="1" dirty="0"/>
              <a:t>Tip : </a:t>
            </a:r>
            <a:r>
              <a:rPr lang="fr-FR" sz="2800" b="1" dirty="0"/>
              <a:t>Smart / </a:t>
            </a:r>
            <a:r>
              <a:rPr lang="fr-FR" sz="2800" b="1" dirty="0" err="1"/>
              <a:t>JobYourself</a:t>
            </a:r>
            <a:r>
              <a:rPr lang="fr-FR" sz="2800" b="1" dirty="0"/>
              <a:t> / Dies </a:t>
            </a:r>
            <a:r>
              <a:rPr lang="fr-FR" sz="2800" dirty="0" err="1"/>
              <a:t>allow</a:t>
            </a:r>
            <a:r>
              <a:rPr lang="fr-FR" sz="2800" dirty="0"/>
              <a:t> </a:t>
            </a:r>
            <a:r>
              <a:rPr lang="fr-FR" sz="2800" dirty="0" err="1"/>
              <a:t>you</a:t>
            </a:r>
            <a:r>
              <a:rPr lang="fr-FR" sz="2800" dirty="0"/>
              <a:t> to practice </a:t>
            </a:r>
            <a:r>
              <a:rPr lang="fr-FR" sz="2800" dirty="0" err="1"/>
              <a:t>your</a:t>
            </a:r>
            <a:r>
              <a:rPr lang="fr-FR" sz="2800" dirty="0"/>
              <a:t> </a:t>
            </a:r>
            <a:r>
              <a:rPr lang="fr-FR" sz="2800" dirty="0" err="1"/>
              <a:t>economic</a:t>
            </a:r>
            <a:r>
              <a:rPr lang="fr-FR" sz="2800" dirty="0"/>
              <a:t> </a:t>
            </a:r>
            <a:r>
              <a:rPr lang="fr-FR" sz="2800" dirty="0" err="1"/>
              <a:t>activity</a:t>
            </a:r>
            <a:r>
              <a:rPr lang="fr-FR" sz="2800" dirty="0"/>
              <a:t> </a:t>
            </a:r>
            <a:r>
              <a:rPr lang="fr-FR" sz="2800" dirty="0" err="1"/>
              <a:t>while</a:t>
            </a:r>
            <a:r>
              <a:rPr lang="fr-FR" sz="2800" dirty="0"/>
              <a:t> </a:t>
            </a:r>
            <a:r>
              <a:rPr lang="fr-FR" sz="2800" dirty="0" err="1"/>
              <a:t>keeping</a:t>
            </a:r>
            <a:r>
              <a:rPr lang="fr-FR" sz="2800" dirty="0"/>
              <a:t> the </a:t>
            </a:r>
            <a:r>
              <a:rPr lang="fr-FR" sz="2800" dirty="0" err="1"/>
              <a:t>status</a:t>
            </a:r>
            <a:r>
              <a:rPr lang="fr-FR" sz="2800" dirty="0"/>
              <a:t> of </a:t>
            </a:r>
            <a:r>
              <a:rPr lang="fr-FR" sz="2800" dirty="0" err="1"/>
              <a:t>unemployed</a:t>
            </a:r>
            <a:r>
              <a:rPr lang="fr-FR" sz="2800" dirty="0"/>
              <a:t> / </a:t>
            </a:r>
            <a:r>
              <a:rPr lang="fr-FR" sz="2800" dirty="0" err="1"/>
              <a:t>employee</a:t>
            </a:r>
            <a:r>
              <a:rPr lang="fr-FR" sz="2800" dirty="0"/>
              <a:t> </a:t>
            </a:r>
            <a:r>
              <a:rPr lang="fr-FR" sz="2800" dirty="0">
                <a:sym typeface="Wingdings" pitchFamily="2" charset="2"/>
              </a:rPr>
              <a:t> </a:t>
            </a:r>
            <a:r>
              <a:rPr lang="fr-FR" sz="2800" b="1" dirty="0">
                <a:sym typeface="Wingdings" pitchFamily="2" charset="2"/>
              </a:rPr>
              <a:t>Coopérative d’activités ! </a:t>
            </a:r>
            <a:r>
              <a:rPr lang="fr-FR" sz="2800" b="1" dirty="0"/>
              <a:t> </a:t>
            </a:r>
            <a:endParaRPr lang="fr-FR" b="1" dirty="0"/>
          </a:p>
        </p:txBody>
      </p:sp>
      <p:pic>
        <p:nvPicPr>
          <p:cNvPr id="7" name="Graphique 6" descr="Ampoule">
            <a:extLst>
              <a:ext uri="{FF2B5EF4-FFF2-40B4-BE49-F238E27FC236}">
                <a16:creationId xmlns:a16="http://schemas.microsoft.com/office/drawing/2014/main" id="{FBF949A4-E3B8-E149-B1E1-B2E6105BA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447" y="5701137"/>
            <a:ext cx="808307" cy="8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18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E451F4A-2EED-FA4E-8F7A-417A9F62D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Good to know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70E6F2-98FD-044B-AA6E-A6BDCA059334}"/>
              </a:ext>
            </a:extLst>
          </p:cNvPr>
          <p:cNvSpPr txBox="1"/>
          <p:nvPr/>
        </p:nvSpPr>
        <p:spPr>
          <a:xfrm>
            <a:off x="847899" y="2705005"/>
            <a:ext cx="1067354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40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Having a good and trustful </a:t>
            </a:r>
            <a:r>
              <a:rPr kumimoji="0" lang="nl-BE" sz="4000" b="1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accountant</a:t>
            </a:r>
            <a:r>
              <a:rPr kumimoji="0" lang="nl-BE" sz="40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is of prime importance !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31EDBA-A73B-1F48-A511-3CEA2970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74" y="4697594"/>
            <a:ext cx="5951566" cy="33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2335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10D17A-5E4C-D442-B889-0806CA1A9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8161" y="106027"/>
            <a:ext cx="8745104" cy="1422401"/>
          </a:xfrm>
        </p:spPr>
        <p:txBody>
          <a:bodyPr/>
          <a:lstStyle/>
          <a:p>
            <a: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Contact us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07BE6F-BF52-D54D-818C-95AEDB10713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0" marR="0" indent="0" algn="ctr" defTabSz="584200" rtl="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120000"/>
              <a:buNone/>
              <a:tabLst/>
            </a:pPr>
            <a:r>
              <a:rPr lang="fr-FR" b="1" dirty="0"/>
              <a:t>Hicham EL BEKKALI – </a:t>
            </a:r>
            <a:r>
              <a:rPr lang="fr-FR" b="1" dirty="0" err="1"/>
              <a:t>Community</a:t>
            </a:r>
            <a:r>
              <a:rPr lang="fr-FR" b="1" dirty="0"/>
              <a:t> </a:t>
            </a:r>
            <a:r>
              <a:rPr lang="fr-FR" b="1" dirty="0" err="1"/>
              <a:t>Officer</a:t>
            </a:r>
            <a:endParaRPr lang="fr-FR" b="1" dirty="0"/>
          </a:p>
          <a:p>
            <a:pPr marL="0" marR="0" indent="0" algn="ctr" defTabSz="584200" rtl="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120000"/>
              <a:buNone/>
              <a:tabLst/>
            </a:pPr>
            <a:r>
              <a:rPr lang="fr-FR" b="1" dirty="0"/>
              <a:t>Tel : 0493 27 35 34</a:t>
            </a:r>
          </a:p>
          <a:p>
            <a:pPr marL="0" marR="0" indent="0" algn="ctr" defTabSz="584200" rtl="0" latinLnBrk="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E2A737"/>
              </a:buClr>
              <a:buSzPct val="120000"/>
              <a:buNone/>
              <a:tabLst/>
            </a:pPr>
            <a:r>
              <a:rPr lang="fr-FR" b="1" dirty="0"/>
              <a:t>Email : </a:t>
            </a:r>
            <a:r>
              <a:rPr lang="fr-FR" b="1" dirty="0" err="1"/>
              <a:t>hicham.elbekkali@microstart.be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8865815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intérieur, alimentation, table&#10;&#10;Description générée automatiquement">
            <a:extLst>
              <a:ext uri="{FF2B5EF4-FFF2-40B4-BE49-F238E27FC236}">
                <a16:creationId xmlns:a16="http://schemas.microsoft.com/office/drawing/2014/main" id="{1EEEE109-F7CF-2E44-AA68-B8E204B6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3" t="5477" r="843" b="37526"/>
          <a:stretch/>
        </p:blipFill>
        <p:spPr>
          <a:xfrm>
            <a:off x="-124918" y="-232357"/>
            <a:ext cx="13129718" cy="9974241"/>
          </a:xfrm>
          <a:prstGeom prst="rect">
            <a:avLst/>
          </a:prstGeom>
        </p:spPr>
      </p:pic>
      <p:pic>
        <p:nvPicPr>
          <p:cNvPr id="654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228600"/>
            <a:ext cx="13129718" cy="9629898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655" name="Shape 655"/>
          <p:cNvSpPr>
            <a:spLocks noGrp="1"/>
          </p:cNvSpPr>
          <p:nvPr>
            <p:ph type="ctrTitle"/>
          </p:nvPr>
        </p:nvSpPr>
        <p:spPr>
          <a:xfrm>
            <a:off x="781883" y="8023945"/>
            <a:ext cx="8359456" cy="171793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Thank You for your attention</a:t>
            </a:r>
          </a:p>
        </p:txBody>
      </p:sp>
      <p:pic>
        <p:nvPicPr>
          <p:cNvPr id="656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téléchargement (5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68" y="7331902"/>
            <a:ext cx="1070875" cy="107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téléchargement (6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69" y="7331902"/>
            <a:ext cx="1070875" cy="107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téléchargement (7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570" y="7331902"/>
            <a:ext cx="1164480" cy="1164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89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Vision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4"/>
          </p:nvPr>
        </p:nvSpPr>
        <p:spPr>
          <a:xfrm>
            <a:off x="7057070" y="3323306"/>
            <a:ext cx="4717601" cy="44407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just" defTabSz="560831">
              <a:defRPr sz="3072"/>
            </a:lvl1pPr>
          </a:lstStyle>
          <a:p>
            <a:r>
              <a:rPr dirty="0"/>
              <a:t>Each human being regardless </a:t>
            </a:r>
            <a:r>
              <a:rPr lang="fr-FR" dirty="0" err="1"/>
              <a:t>his</a:t>
            </a:r>
            <a:r>
              <a:rPr lang="fr-FR" dirty="0"/>
              <a:t>/</a:t>
            </a:r>
            <a:r>
              <a:rPr lang="fr-FR" dirty="0" err="1"/>
              <a:t>her</a:t>
            </a:r>
            <a:r>
              <a:rPr dirty="0"/>
              <a:t> educational background, </a:t>
            </a:r>
            <a:r>
              <a:rPr lang="fr-FR" dirty="0" err="1"/>
              <a:t>his</a:t>
            </a:r>
            <a:r>
              <a:rPr lang="fr-FR" dirty="0"/>
              <a:t>/</a:t>
            </a:r>
            <a:r>
              <a:rPr lang="fr-FR" dirty="0" err="1"/>
              <a:t>her</a:t>
            </a:r>
            <a:r>
              <a:rPr dirty="0"/>
              <a:t> income, </a:t>
            </a:r>
            <a:r>
              <a:rPr lang="fr-FR" dirty="0" err="1"/>
              <a:t>his</a:t>
            </a:r>
            <a:r>
              <a:rPr lang="fr-FR" dirty="0"/>
              <a:t>/</a:t>
            </a:r>
            <a:r>
              <a:rPr lang="fr-FR" dirty="0" err="1"/>
              <a:t>her</a:t>
            </a:r>
            <a:r>
              <a:rPr dirty="0"/>
              <a:t> economic position or </a:t>
            </a:r>
            <a:r>
              <a:rPr lang="fr-FR" dirty="0" err="1"/>
              <a:t>his</a:t>
            </a:r>
            <a:r>
              <a:rPr lang="fr-FR" dirty="0"/>
              <a:t>/</a:t>
            </a:r>
            <a:r>
              <a:rPr lang="fr-FR" dirty="0" err="1"/>
              <a:t>her</a:t>
            </a:r>
            <a:r>
              <a:rPr dirty="0"/>
              <a:t> geographical origin has a right to economic initiative and a right to choose </a:t>
            </a:r>
            <a:r>
              <a:rPr lang="fr-FR" dirty="0" err="1"/>
              <a:t>his</a:t>
            </a:r>
            <a:r>
              <a:rPr lang="fr-FR" dirty="0"/>
              <a:t>/</a:t>
            </a:r>
            <a:r>
              <a:rPr lang="fr-FR" dirty="0" err="1"/>
              <a:t>her</a:t>
            </a:r>
            <a:r>
              <a:rPr dirty="0"/>
              <a:t> destiny in our society</a:t>
            </a:r>
          </a:p>
        </p:txBody>
      </p:sp>
      <p:pic>
        <p:nvPicPr>
          <p:cNvPr id="293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EF993963-6A26-C248-AEFD-9963ECF9C6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41" y="2653584"/>
            <a:ext cx="5399882" cy="5571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97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Mission</a:t>
            </a:r>
          </a:p>
        </p:txBody>
      </p:sp>
      <p:pic>
        <p:nvPicPr>
          <p:cNvPr id="30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5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62" y="2610845"/>
            <a:ext cx="6401571" cy="2720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4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990" y="5832778"/>
            <a:ext cx="1913410" cy="1913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616" y="5770700"/>
            <a:ext cx="2037567" cy="2037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6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666" y="5770700"/>
            <a:ext cx="2037565" cy="2037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07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Values</a:t>
            </a:r>
          </a:p>
        </p:txBody>
      </p:sp>
      <p:pic>
        <p:nvPicPr>
          <p:cNvPr id="31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>
            <a:off x="5243814" y="7400560"/>
            <a:ext cx="2045398" cy="2073640"/>
          </a:xfrm>
          <a:prstGeom prst="ellipse">
            <a:avLst/>
          </a:prstGeom>
          <a:solidFill>
            <a:srgbClr val="F3AB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00000"/>
              </a:lnSpc>
              <a:defRPr sz="3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rPr sz="2400" dirty="0"/>
              <a:t>Respect</a:t>
            </a:r>
            <a:endParaRPr dirty="0"/>
          </a:p>
        </p:txBody>
      </p:sp>
      <p:sp>
        <p:nvSpPr>
          <p:cNvPr id="312" name="Shape 312"/>
          <p:cNvSpPr/>
          <p:nvPr/>
        </p:nvSpPr>
        <p:spPr>
          <a:xfrm>
            <a:off x="2529096" y="5064805"/>
            <a:ext cx="2105608" cy="2134767"/>
          </a:xfrm>
          <a:prstGeom prst="ellipse">
            <a:avLst/>
          </a:prstGeom>
          <a:solidFill>
            <a:srgbClr val="F3AB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00000"/>
              </a:lnSpc>
              <a:defRPr sz="3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rPr sz="2400" dirty="0"/>
              <a:t>Solidarity</a:t>
            </a:r>
          </a:p>
        </p:txBody>
      </p:sp>
      <p:sp>
        <p:nvSpPr>
          <p:cNvPr id="313" name="Shape 313"/>
          <p:cNvSpPr/>
          <p:nvPr/>
        </p:nvSpPr>
        <p:spPr>
          <a:xfrm>
            <a:off x="5148585" y="2579814"/>
            <a:ext cx="2235856" cy="2134766"/>
          </a:xfrm>
          <a:prstGeom prst="ellipse">
            <a:avLst/>
          </a:prstGeom>
          <a:solidFill>
            <a:srgbClr val="F3AB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00000"/>
              </a:lnSpc>
              <a:defRPr sz="3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rPr sz="2400" dirty="0"/>
              <a:t>Innovation</a:t>
            </a:r>
          </a:p>
        </p:txBody>
      </p:sp>
      <p:sp>
        <p:nvSpPr>
          <p:cNvPr id="314" name="Shape 314"/>
          <p:cNvSpPr/>
          <p:nvPr/>
        </p:nvSpPr>
        <p:spPr>
          <a:xfrm>
            <a:off x="7898323" y="5064805"/>
            <a:ext cx="2105608" cy="2134767"/>
          </a:xfrm>
          <a:prstGeom prst="ellipse">
            <a:avLst/>
          </a:prstGeom>
          <a:solidFill>
            <a:srgbClr val="F3AB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00000"/>
              </a:lnSpc>
              <a:defRPr sz="28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rPr sz="1800" dirty="0" err="1"/>
              <a:t>Professionnalism</a:t>
            </a:r>
            <a:endParaRPr sz="1800" dirty="0"/>
          </a:p>
        </p:txBody>
      </p:sp>
      <p:sp>
        <p:nvSpPr>
          <p:cNvPr id="315" name="Shape 315"/>
          <p:cNvSpPr/>
          <p:nvPr/>
        </p:nvSpPr>
        <p:spPr>
          <a:xfrm>
            <a:off x="5213709" y="5064805"/>
            <a:ext cx="2105608" cy="2134767"/>
          </a:xfrm>
          <a:prstGeom prst="ellipse">
            <a:avLst/>
          </a:prstGeom>
          <a:solidFill>
            <a:srgbClr val="F3AB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00000"/>
              </a:lnSpc>
              <a:defRPr sz="3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t>Trust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, homme, mur&#10;&#10;Description générée automatiquement">
            <a:extLst>
              <a:ext uri="{FF2B5EF4-FFF2-40B4-BE49-F238E27FC236}">
                <a16:creationId xmlns:a16="http://schemas.microsoft.com/office/drawing/2014/main" id="{0F3B41F1-9D77-A74B-9E2B-AA4C29188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5" b="34330"/>
          <a:stretch/>
        </p:blipFill>
        <p:spPr>
          <a:xfrm>
            <a:off x="-17003" y="0"/>
            <a:ext cx="13021803" cy="9753600"/>
          </a:xfrm>
          <a:prstGeom prst="rect">
            <a:avLst/>
          </a:prstGeom>
        </p:spPr>
      </p:pic>
      <p:pic>
        <p:nvPicPr>
          <p:cNvPr id="411" name="Mic_template_courbe_BIG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3" y="455594"/>
            <a:ext cx="13129718" cy="9402904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Operations</a:t>
            </a:r>
          </a:p>
        </p:txBody>
      </p:sp>
      <p:pic>
        <p:nvPicPr>
          <p:cNvPr id="413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16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3" y="-18247"/>
            <a:ext cx="13129718" cy="476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Offices &amp; contact points</a:t>
            </a:r>
          </a:p>
        </p:txBody>
      </p:sp>
      <p:pic>
        <p:nvPicPr>
          <p:cNvPr id="419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12.jpeg" descr="Map microStart Belgium Blan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9011" y="2838051"/>
            <a:ext cx="7326229" cy="5827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9" name="Group 429"/>
          <p:cNvGrpSpPr/>
          <p:nvPr/>
        </p:nvGrpSpPr>
        <p:grpSpPr>
          <a:xfrm>
            <a:off x="2803982" y="3085942"/>
            <a:ext cx="6333745" cy="3175191"/>
            <a:chOff x="-1" y="0"/>
            <a:chExt cx="6333743" cy="3175189"/>
          </a:xfrm>
        </p:grpSpPr>
        <p:pic>
          <p:nvPicPr>
            <p:cNvPr id="421" name="image25.png" descr="Pinpoint 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7270" y="1088634"/>
              <a:ext cx="599302" cy="635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" name="image25.png" descr="Pinpoint 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0"/>
              <a:ext cx="599302" cy="63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" name="image25.png" descr="Pinpoint 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300" y="1542234"/>
              <a:ext cx="599301" cy="63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4" name="image25.png" descr="Pinpoint 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7345" y="1084040"/>
              <a:ext cx="599302" cy="63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5" name="image25.png" descr="Pinpoint 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8785" y="1723673"/>
              <a:ext cx="599301" cy="63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6" name="image25.png" descr="Pinpoint 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9347" y="1995832"/>
              <a:ext cx="599302" cy="63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7" name="image25.png" descr="Pinpoint 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702" y="1451514"/>
              <a:ext cx="599300" cy="63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8" name="image25.png" descr="Pinpoint 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441" y="2540150"/>
              <a:ext cx="599301" cy="63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-1507" y="-17493"/>
            <a:ext cx="13010500" cy="3499988"/>
          </a:xfrm>
          <a:prstGeom prst="rect">
            <a:avLst/>
          </a:prstGeom>
          <a:solidFill>
            <a:srgbClr val="00548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32" name="Mic_template_courbe_BIG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7493"/>
            <a:ext cx="13010500" cy="4761202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Our services</a:t>
            </a:r>
            <a:endParaRPr dirty="0"/>
          </a:p>
        </p:txBody>
      </p:sp>
      <p:pic>
        <p:nvPicPr>
          <p:cNvPr id="434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02" y="8480956"/>
            <a:ext cx="2583303" cy="80391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84BF62B-7B02-BE48-B7F4-48426F89C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62977"/>
              </p:ext>
            </p:extLst>
          </p:nvPr>
        </p:nvGraphicFramePr>
        <p:xfrm>
          <a:off x="0" y="2714086"/>
          <a:ext cx="11682297" cy="255094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894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0947">
                <a:tc>
                  <a:txBody>
                    <a:bodyPr/>
                    <a:lstStyle/>
                    <a:p>
                      <a:br>
                        <a:rPr lang="fr-FR" dirty="0"/>
                      </a:br>
                      <a:r>
                        <a:rPr lang="fr-FR" sz="2400" dirty="0">
                          <a:solidFill>
                            <a:srgbClr val="FCFFFC"/>
                          </a:solidFill>
                        </a:rPr>
                        <a:t>TEST CREDIT</a:t>
                      </a:r>
                      <a:endParaRPr lang="fr-FR" sz="2400" baseline="0" dirty="0">
                        <a:solidFill>
                          <a:srgbClr val="FCFFFC"/>
                        </a:solidFill>
                      </a:endParaRPr>
                    </a:p>
                    <a:p>
                      <a:endParaRPr lang="fr-FR" baseline="0" dirty="0">
                        <a:solidFill>
                          <a:srgbClr val="FCFFFC"/>
                        </a:solidFill>
                      </a:endParaRPr>
                    </a:p>
                    <a:p>
                      <a:r>
                        <a:rPr lang="fr-FR" baseline="0" dirty="0">
                          <a:solidFill>
                            <a:srgbClr val="FCFFFC"/>
                          </a:solidFill>
                        </a:rPr>
                        <a:t>2000€ / 12 </a:t>
                      </a:r>
                      <a:r>
                        <a:rPr lang="fr-FR" baseline="0" dirty="0" err="1">
                          <a:solidFill>
                            <a:srgbClr val="FCFFFC"/>
                          </a:solidFill>
                        </a:rPr>
                        <a:t>months</a:t>
                      </a:r>
                      <a:br>
                        <a:rPr lang="fr-FR" baseline="0" dirty="0">
                          <a:solidFill>
                            <a:srgbClr val="FCFFFC"/>
                          </a:solidFill>
                        </a:rPr>
                      </a:br>
                      <a:br>
                        <a:rPr lang="fr-FR" baseline="0" dirty="0">
                          <a:solidFill>
                            <a:srgbClr val="FCFFFC"/>
                          </a:solidFill>
                        </a:rPr>
                      </a:b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100€  File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costs</a:t>
                      </a:r>
                      <a:br>
                        <a:rPr lang="fr-FR" b="0" baseline="0" dirty="0">
                          <a:solidFill>
                            <a:srgbClr val="FCFFFC"/>
                          </a:solidFill>
                        </a:rPr>
                      </a:b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175,79€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Monthly</a:t>
                      </a: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installment</a:t>
                      </a:r>
                      <a:endParaRPr lang="fr-FR" b="0" dirty="0">
                        <a:solidFill>
                          <a:srgbClr val="FCFFFC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fr-FR" dirty="0"/>
                      </a:br>
                      <a:r>
                        <a:rPr lang="fr-FR" sz="2400" dirty="0">
                          <a:solidFill>
                            <a:srgbClr val="FCFFFC"/>
                          </a:solidFill>
                        </a:rPr>
                        <a:t>START CREDIT</a:t>
                      </a:r>
                    </a:p>
                    <a:p>
                      <a:endParaRPr lang="fr-FR" dirty="0">
                        <a:solidFill>
                          <a:srgbClr val="FCFFFC"/>
                        </a:solidFill>
                      </a:endParaRPr>
                    </a:p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CFFFC"/>
                          </a:solidFill>
                        </a:rPr>
                        <a:t>7500 € / 36 </a:t>
                      </a:r>
                      <a:r>
                        <a:rPr lang="fr-FR" dirty="0" err="1">
                          <a:solidFill>
                            <a:srgbClr val="FCFFFC"/>
                          </a:solidFill>
                        </a:rPr>
                        <a:t>months</a:t>
                      </a:r>
                      <a:br>
                        <a:rPr lang="fr-FR" dirty="0">
                          <a:solidFill>
                            <a:srgbClr val="FCFFFC"/>
                          </a:solidFill>
                        </a:rPr>
                      </a:br>
                      <a:br>
                        <a:rPr lang="fr-FR" dirty="0">
                          <a:solidFill>
                            <a:srgbClr val="FCFFFC"/>
                          </a:solidFill>
                        </a:rPr>
                      </a:b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375€  File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costs</a:t>
                      </a:r>
                      <a:br>
                        <a:rPr lang="fr-FR" b="0" baseline="0" dirty="0">
                          <a:solidFill>
                            <a:srgbClr val="FCFFFC"/>
                          </a:solidFill>
                        </a:rPr>
                      </a:b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238,32€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Monthly</a:t>
                      </a: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installment</a:t>
                      </a:r>
                      <a:endParaRPr lang="fr-FR" b="0" dirty="0">
                        <a:solidFill>
                          <a:srgbClr val="FCFFFC"/>
                        </a:solidFill>
                      </a:endParaRPr>
                    </a:p>
                    <a:p>
                      <a:endParaRPr lang="fr-FR" dirty="0">
                        <a:solidFill>
                          <a:srgbClr val="FCFFFC"/>
                        </a:solidFill>
                      </a:endParaRPr>
                    </a:p>
                  </a:txBody>
                  <a:tcPr>
                    <a:solidFill>
                      <a:srgbClr val="E7AF0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fr-FR" dirty="0"/>
                      </a:br>
                      <a:r>
                        <a:rPr lang="fr-FR" sz="2400" dirty="0">
                          <a:solidFill>
                            <a:srgbClr val="FCFFFC"/>
                          </a:solidFill>
                        </a:rPr>
                        <a:t>GROWTH CREDIT</a:t>
                      </a:r>
                    </a:p>
                    <a:p>
                      <a:endParaRPr lang="fr-FR" dirty="0">
                        <a:solidFill>
                          <a:srgbClr val="FCFFFC"/>
                        </a:solidFill>
                      </a:endParaRPr>
                    </a:p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CFFFC"/>
                          </a:solidFill>
                        </a:rPr>
                        <a:t>15 000€ / 48 </a:t>
                      </a:r>
                      <a:r>
                        <a:rPr lang="fr-FR" dirty="0" err="1">
                          <a:solidFill>
                            <a:srgbClr val="FCFFFC"/>
                          </a:solidFill>
                        </a:rPr>
                        <a:t>months</a:t>
                      </a:r>
                      <a:br>
                        <a:rPr lang="fr-FR" dirty="0">
                          <a:solidFill>
                            <a:srgbClr val="FCFFFC"/>
                          </a:solidFill>
                        </a:rPr>
                      </a:br>
                      <a:br>
                        <a:rPr lang="fr-FR" dirty="0">
                          <a:solidFill>
                            <a:srgbClr val="FCFFFC"/>
                          </a:solidFill>
                        </a:rPr>
                      </a:br>
                      <a:r>
                        <a:rPr lang="fr-FR" b="0" dirty="0">
                          <a:solidFill>
                            <a:srgbClr val="FCFFFC"/>
                          </a:solidFill>
                        </a:rPr>
                        <a:t>750</a:t>
                      </a: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€ File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costs</a:t>
                      </a:r>
                      <a:br>
                        <a:rPr lang="fr-FR" b="0" baseline="0" dirty="0">
                          <a:solidFill>
                            <a:srgbClr val="FCFFFC"/>
                          </a:solidFill>
                        </a:rPr>
                      </a:b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372,92€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Monthly</a:t>
                      </a:r>
                      <a:r>
                        <a:rPr lang="fr-FR" b="0" baseline="0" dirty="0">
                          <a:solidFill>
                            <a:srgbClr val="FCFFFC"/>
                          </a:solidFill>
                        </a:rPr>
                        <a:t> </a:t>
                      </a:r>
                      <a:r>
                        <a:rPr lang="fr-FR" b="0" baseline="0" dirty="0" err="1">
                          <a:solidFill>
                            <a:srgbClr val="FCFFFC"/>
                          </a:solidFill>
                        </a:rPr>
                        <a:t>installment</a:t>
                      </a:r>
                      <a:endParaRPr lang="fr-FR" dirty="0">
                        <a:solidFill>
                          <a:srgbClr val="FCFFFC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C0EA093-FC8D-6040-8BFF-4AB3788F1B87}"/>
              </a:ext>
            </a:extLst>
          </p:cNvPr>
          <p:cNvSpPr txBox="1"/>
          <p:nvPr/>
        </p:nvSpPr>
        <p:spPr>
          <a:xfrm>
            <a:off x="557508" y="5221446"/>
            <a:ext cx="7704032" cy="4756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Professional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microloans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from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500 – 15.000 €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48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installments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maximum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800" dirty="0" err="1"/>
              <a:t>Fees</a:t>
            </a:r>
            <a:r>
              <a:rPr lang="fr-FR" sz="2800" dirty="0"/>
              <a:t> : 5% </a:t>
            </a:r>
            <a:r>
              <a:rPr lang="fr-FR" sz="2800" dirty="0" err="1"/>
              <a:t>upfront</a:t>
            </a:r>
            <a:endParaRPr lang="fr-FR" sz="2800" dirty="0"/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Individual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rate : 8,95% - 9,95%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800" dirty="0" err="1"/>
              <a:t>Individual</a:t>
            </a:r>
            <a:r>
              <a:rPr lang="fr-FR" sz="2800" dirty="0"/>
              <a:t> or group </a:t>
            </a:r>
            <a:r>
              <a:rPr lang="fr-FR" sz="2800" dirty="0" err="1"/>
              <a:t>lending</a:t>
            </a:r>
            <a:endParaRPr lang="fr-FR" sz="2800" dirty="0"/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</a:t>
            </a:r>
            <a:r>
              <a:rPr lang="fr-FR" sz="2800" dirty="0"/>
              <a:t>vestment – cash 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BE" sz="2800" b="0" i="0" u="none" strike="noStrike" cap="none" spc="0" normalizeH="0" baseline="0" dirty="0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rgbClr val="005488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ption</a:t>
            </a:r>
            <a:r>
              <a:rPr lang="fr-FR" sz="2800" dirty="0"/>
              <a:t> « Liberté » - 0% </a:t>
            </a:r>
            <a:r>
              <a:rPr lang="fr-FR" sz="2800" dirty="0" err="1"/>
              <a:t>interest</a:t>
            </a:r>
            <a:r>
              <a:rPr lang="fr-FR" sz="2800" dirty="0"/>
              <a:t> rate</a:t>
            </a:r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sz="2800" dirty="0"/>
              <a:t>G</a:t>
            </a:r>
            <a:r>
              <a:rPr lang="fr-FR" sz="2800" dirty="0" err="1"/>
              <a:t>arantor</a:t>
            </a:r>
            <a:endParaRPr lang="fr-FR" sz="2800" dirty="0"/>
          </a:p>
          <a:p>
            <a:pPr marL="457200" marR="0" indent="-4572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5488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888888"/>
      </a:dk1>
      <a:lt1>
        <a:srgbClr val="005488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54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54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797</Words>
  <Application>Microsoft Macintosh PowerPoint</Application>
  <PresentationFormat>Custom</PresentationFormat>
  <Paragraphs>164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Helvetica Light</vt:lpstr>
      <vt:lpstr>Helvetica Neue</vt:lpstr>
      <vt:lpstr>Wingdings</vt:lpstr>
      <vt:lpstr>White</vt:lpstr>
      <vt:lpstr>Promoting microcredit in Belgium</vt:lpstr>
      <vt:lpstr>PowerPoint Presentation</vt:lpstr>
      <vt:lpstr>Vision, Mission &amp; Values</vt:lpstr>
      <vt:lpstr>PowerPoint Presentation</vt:lpstr>
      <vt:lpstr>PowerPoint Presentation</vt:lpstr>
      <vt:lpstr>PowerPoint Presentation</vt:lpstr>
      <vt:lpstr>Our Operations</vt:lpstr>
      <vt:lpstr>PowerPoint Presentation</vt:lpstr>
      <vt:lpstr>PowerPoint Presentation</vt:lpstr>
      <vt:lpstr>PowerPoint Presentation</vt:lpstr>
      <vt:lpstr>PowerPoint Presentation</vt:lpstr>
      <vt:lpstr>Our Customers</vt:lpstr>
      <vt:lpstr>PowerPoint Presentation</vt:lpstr>
      <vt:lpstr>PowerPoint Presentation</vt:lpstr>
      <vt:lpstr>PowerPoint Presentation</vt:lpstr>
      <vt:lpstr>PowerPoint Presentation</vt:lpstr>
      <vt:lpstr>Our Impact</vt:lpstr>
      <vt:lpstr>PowerPoint Presentation</vt:lpstr>
      <vt:lpstr>PowerPoint Presentation</vt:lpstr>
      <vt:lpstr>Planning to start your business in Belgium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microcredit in Belgium</dc:title>
  <cp:lastModifiedBy>JAGHJOUGHA  Lama</cp:lastModifiedBy>
  <cp:revision>45</cp:revision>
  <dcterms:modified xsi:type="dcterms:W3CDTF">2019-10-13T12:09:20Z</dcterms:modified>
</cp:coreProperties>
</file>