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57" r:id="rId5"/>
    <p:sldMasterId id="2147483668" r:id="rId6"/>
    <p:sldMasterId id="2147483681" r:id="rId7"/>
    <p:sldMasterId id="214748369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y="5143500" cx="9144000"/>
  <p:notesSz cx="6858000" cy="9144000"/>
  <p:embeddedFontLst>
    <p:embeddedFont>
      <p:font typeface="Hind Madurai Light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Garamond"/>
      <p:regular r:id="rId27"/>
      <p:bold r:id="rId28"/>
      <p:italic r:id="rId29"/>
      <p:boldItalic r:id="rId30"/>
    </p:embeddedFont>
    <p:embeddedFont>
      <p:font typeface="Playfair Display"/>
      <p:regular r:id="rId31"/>
      <p:bold r:id="rId32"/>
      <p:italic r:id="rId33"/>
      <p:boldItalic r:id="rId34"/>
    </p:embeddedFont>
    <p:embeddedFont>
      <p:font typeface="EB Garamond"/>
      <p:regular r:id="rId35"/>
      <p:bold r:id="rId36"/>
      <p:italic r:id="rId37"/>
      <p:boldItalic r:id="rId38"/>
    </p:embeddedFont>
    <p:embeddedFont>
      <p:font typeface="Hind Madurai"/>
      <p:regular r:id="rId39"/>
      <p:bold r:id="rId40"/>
    </p:embeddedFont>
    <p:embeddedFont>
      <p:font typeface="Hind Madurai SemiBold"/>
      <p:regular r:id="rId41"/>
      <p:bold r:id="rId42"/>
    </p:embeddedFont>
    <p:embeddedFont>
      <p:font typeface="Hind Madurai Medium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9AA0A6"/>
          </p15:clr>
        </p15:guide>
        <p15:guide id="2" pos="1080">
          <p15:clr>
            <a:srgbClr val="9AA0A6"/>
          </p15:clr>
        </p15:guide>
        <p15:guide id="3" pos="2880">
          <p15:clr>
            <a:srgbClr val="9AA0A6"/>
          </p15:clr>
        </p15:guide>
        <p15:guide id="4" pos="3835">
          <p15:clr>
            <a:srgbClr val="9AA0A6"/>
          </p15:clr>
        </p15:guide>
        <p15:guide id="5" orient="horz" pos="288">
          <p15:clr>
            <a:srgbClr val="9AA0A6"/>
          </p15:clr>
        </p15:guide>
        <p15:guide id="6" pos="3015">
          <p15:clr>
            <a:srgbClr val="9AA0A6"/>
          </p15:clr>
        </p15:guide>
        <p15:guide id="7" pos="942">
          <p15:clr>
            <a:srgbClr val="9AA0A6"/>
          </p15:clr>
        </p15:guide>
        <p15:guide id="8" pos="1448">
          <p15:clr>
            <a:srgbClr val="9AA0A6"/>
          </p15:clr>
        </p15:guide>
        <p15:guide id="9" pos="1679">
          <p15:clr>
            <a:srgbClr val="9AA0A6"/>
          </p15:clr>
        </p15:guide>
        <p15:guide id="10" pos="3364">
          <p15:clr>
            <a:srgbClr val="9AA0A6"/>
          </p15:clr>
        </p15:guide>
        <p15:guide id="11" pos="4416">
          <p15:clr>
            <a:srgbClr val="9AA0A6"/>
          </p15:clr>
        </p15:guide>
        <p15:guide id="12" pos="4680">
          <p15:clr>
            <a:srgbClr val="9AA0A6"/>
          </p15:clr>
        </p15:guide>
        <p15:guide id="13" pos="5328">
          <p15:clr>
            <a:srgbClr val="9AA0A6"/>
          </p15:clr>
        </p15:guide>
        <p15:guide id="14" pos="144">
          <p15:clr>
            <a:srgbClr val="9AA0A6"/>
          </p15:clr>
        </p15:guide>
        <p15:guide id="15" orient="horz" pos="1584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45" roundtripDataSignature="AMtx7mhTdsuI3Krhdr9wg0Ord3UN054q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1080"/>
        <p:guide pos="2880"/>
        <p:guide pos="3835"/>
        <p:guide pos="288" orient="horz"/>
        <p:guide pos="3015"/>
        <p:guide pos="942"/>
        <p:guide pos="1448"/>
        <p:guide pos="1679"/>
        <p:guide pos="3364"/>
        <p:guide pos="4416"/>
        <p:guide pos="4680"/>
        <p:guide pos="5328"/>
        <p:guide pos="144"/>
        <p:guide pos="158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indMadurai-bold.fntdata"/><Relationship Id="rId20" Type="http://schemas.openxmlformats.org/officeDocument/2006/relationships/slide" Target="slides/slide11.xml"/><Relationship Id="rId42" Type="http://schemas.openxmlformats.org/officeDocument/2006/relationships/font" Target="fonts/HindMaduraiSemiBold-bold.fntdata"/><Relationship Id="rId41" Type="http://schemas.openxmlformats.org/officeDocument/2006/relationships/font" Target="fonts/HindMaduraiSemiBold-regular.fntdata"/><Relationship Id="rId22" Type="http://schemas.openxmlformats.org/officeDocument/2006/relationships/font" Target="fonts/HindMaduraiLight-bold.fntdata"/><Relationship Id="rId44" Type="http://schemas.openxmlformats.org/officeDocument/2006/relationships/font" Target="fonts/HindMaduraiMedium-bold.fntdata"/><Relationship Id="rId21" Type="http://schemas.openxmlformats.org/officeDocument/2006/relationships/font" Target="fonts/HindMaduraiLight-regular.fntdata"/><Relationship Id="rId43" Type="http://schemas.openxmlformats.org/officeDocument/2006/relationships/font" Target="fonts/HindMaduraiMedium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45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Garamond-bold.fntdata"/><Relationship Id="rId27" Type="http://schemas.openxmlformats.org/officeDocument/2006/relationships/font" Target="fonts/Garamond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Garamond-italic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PlayfairDisplay-regular.fntdata"/><Relationship Id="rId30" Type="http://schemas.openxmlformats.org/officeDocument/2006/relationships/font" Target="fonts/Garamond-boldItalic.fntdata"/><Relationship Id="rId11" Type="http://schemas.openxmlformats.org/officeDocument/2006/relationships/slide" Target="slides/slide2.xml"/><Relationship Id="rId33" Type="http://schemas.openxmlformats.org/officeDocument/2006/relationships/font" Target="fonts/PlayfairDisplay-italic.fntdata"/><Relationship Id="rId10" Type="http://schemas.openxmlformats.org/officeDocument/2006/relationships/slide" Target="slides/slide1.xml"/><Relationship Id="rId32" Type="http://schemas.openxmlformats.org/officeDocument/2006/relationships/font" Target="fonts/PlayfairDisplay-bold.fntdata"/><Relationship Id="rId13" Type="http://schemas.openxmlformats.org/officeDocument/2006/relationships/slide" Target="slides/slide4.xml"/><Relationship Id="rId35" Type="http://schemas.openxmlformats.org/officeDocument/2006/relationships/font" Target="fonts/EBGaramond-regular.fntdata"/><Relationship Id="rId12" Type="http://schemas.openxmlformats.org/officeDocument/2006/relationships/slide" Target="slides/slide3.xml"/><Relationship Id="rId34" Type="http://schemas.openxmlformats.org/officeDocument/2006/relationships/font" Target="fonts/PlayfairDisplay-boldItalic.fntdata"/><Relationship Id="rId15" Type="http://schemas.openxmlformats.org/officeDocument/2006/relationships/slide" Target="slides/slide6.xml"/><Relationship Id="rId37" Type="http://schemas.openxmlformats.org/officeDocument/2006/relationships/font" Target="fonts/EBGaramond-italic.fntdata"/><Relationship Id="rId14" Type="http://schemas.openxmlformats.org/officeDocument/2006/relationships/slide" Target="slides/slide5.xml"/><Relationship Id="rId36" Type="http://schemas.openxmlformats.org/officeDocument/2006/relationships/font" Target="fonts/EBGaramond-bold.fntdata"/><Relationship Id="rId17" Type="http://schemas.openxmlformats.org/officeDocument/2006/relationships/slide" Target="slides/slide8.xml"/><Relationship Id="rId39" Type="http://schemas.openxmlformats.org/officeDocument/2006/relationships/font" Target="fonts/HindMadurai-regular.fntdata"/><Relationship Id="rId16" Type="http://schemas.openxmlformats.org/officeDocument/2006/relationships/slide" Target="slides/slide7.xml"/><Relationship Id="rId38" Type="http://schemas.openxmlformats.org/officeDocument/2006/relationships/font" Target="fonts/EBGaramond-boldItalic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solidFill>
                <a:schemeClr val="dk1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>
                <a:solidFill>
                  <a:schemeClr val="dk1"/>
                </a:solidFill>
              </a:rPr>
              <a:t>Education is a priority need in displacement. For too long we were not aware enough of education’s life-sustaining and protective role during conflict and crisis, and misjudged the social and economic consequences of the lack of education during displacement for both host and home countries.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Hind Madurai"/>
                <a:ea typeface="Hind Madurai"/>
                <a:cs typeface="Hind Madurai"/>
                <a:sym typeface="Hind Madurai"/>
              </a:rPr>
              <a:t>SDG4: Ensuring equitable quality education for all.</a:t>
            </a:r>
            <a:endParaRPr sz="1800"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body" type="tx">
  <p:cSld name="TITLE_AND_BODY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-Image">
  <p:cSld name="CUSTOM_1_1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585675" y="3972050"/>
            <a:ext cx="80766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1" i="0" sz="56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CUSTOM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6"/>
          <p:cNvSpPr txBox="1"/>
          <p:nvPr>
            <p:ph type="title"/>
          </p:nvPr>
        </p:nvSpPr>
        <p:spPr>
          <a:xfrm>
            <a:off x="585675" y="3972050"/>
            <a:ext cx="80766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1" i="0" sz="5600" u="none" cap="none" strike="noStrik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8" name="Google Shape;58;p66"/>
          <p:cNvSpPr txBox="1"/>
          <p:nvPr>
            <p:ph idx="1" type="subTitle"/>
          </p:nvPr>
        </p:nvSpPr>
        <p:spPr>
          <a:xfrm>
            <a:off x="585675" y="3510575"/>
            <a:ext cx="68484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" name="Google Shape;5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5675" y="585675"/>
            <a:ext cx="1499660" cy="467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1">
  <p:cSld name="CUSTOM_1_1_1_1">
    <p:bg>
      <p:bgPr>
        <a:solidFill>
          <a:srgbClr val="FDCD0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7"/>
          <p:cNvSpPr txBox="1"/>
          <p:nvPr/>
        </p:nvSpPr>
        <p:spPr>
          <a:xfrm>
            <a:off x="4004000" y="164925"/>
            <a:ext cx="6503100" cy="3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0"/>
              <a:buFont typeface="Arial"/>
              <a:buNone/>
            </a:pPr>
            <a:r>
              <a:rPr b="0" i="0" lang="en" sz="400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01</a:t>
            </a:r>
            <a:endParaRPr b="0" i="0" sz="400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" name="Google Shape;62;p67"/>
          <p:cNvSpPr txBox="1"/>
          <p:nvPr>
            <p:ph type="title"/>
          </p:nvPr>
        </p:nvSpPr>
        <p:spPr>
          <a:xfrm>
            <a:off x="151125" y="3972000"/>
            <a:ext cx="884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  <a:defRPr b="1" i="0" sz="6500" u="none" cap="none" strike="noStrike">
                <a:solidFill>
                  <a:srgbClr val="11389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33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1 1">
  <p:cSld name="CUSTOM_1_1_1_1_2">
    <p:bg>
      <p:bgPr>
        <a:solidFill>
          <a:srgbClr val="73D0F8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8"/>
          <p:cNvSpPr txBox="1"/>
          <p:nvPr/>
        </p:nvSpPr>
        <p:spPr>
          <a:xfrm>
            <a:off x="4004000" y="164925"/>
            <a:ext cx="6503100" cy="3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0"/>
              <a:buFont typeface="Arial"/>
              <a:buNone/>
            </a:pPr>
            <a:r>
              <a:rPr b="0" i="0" lang="en" sz="400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02</a:t>
            </a:r>
            <a:endParaRPr b="0" i="0" sz="400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" name="Google Shape;65;p68"/>
          <p:cNvSpPr txBox="1"/>
          <p:nvPr>
            <p:ph type="title"/>
          </p:nvPr>
        </p:nvSpPr>
        <p:spPr>
          <a:xfrm>
            <a:off x="151125" y="3972000"/>
            <a:ext cx="884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  <a:defRPr b="1" i="0" sz="6500" u="none" cap="none" strike="noStrike">
                <a:solidFill>
                  <a:srgbClr val="11389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33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1 2">
  <p:cSld name="CUSTOM_1_1_1_1_3">
    <p:bg>
      <p:bgPr>
        <a:solidFill>
          <a:schemeClr val="accen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9"/>
          <p:cNvSpPr txBox="1"/>
          <p:nvPr/>
        </p:nvSpPr>
        <p:spPr>
          <a:xfrm>
            <a:off x="4004000" y="164925"/>
            <a:ext cx="6503100" cy="3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0"/>
              <a:buFont typeface="Arial"/>
              <a:buNone/>
            </a:pPr>
            <a:r>
              <a:rPr b="0" i="0" lang="en" sz="400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03</a:t>
            </a:r>
            <a:endParaRPr b="0" i="0" sz="400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68;p69"/>
          <p:cNvSpPr txBox="1"/>
          <p:nvPr>
            <p:ph type="title"/>
          </p:nvPr>
        </p:nvSpPr>
        <p:spPr>
          <a:xfrm>
            <a:off x="151125" y="3972000"/>
            <a:ext cx="884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  <a:defRPr b="1" i="0" sz="6500" u="none" cap="none" strike="noStrike">
                <a:solidFill>
                  <a:srgbClr val="11389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33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1 2 1">
  <p:cSld name="CUSTOM_1_1_1_1_3_1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0"/>
          <p:cNvSpPr txBox="1"/>
          <p:nvPr/>
        </p:nvSpPr>
        <p:spPr>
          <a:xfrm>
            <a:off x="4004000" y="164925"/>
            <a:ext cx="6503100" cy="3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0"/>
              <a:buFont typeface="Arial"/>
              <a:buNone/>
            </a:pPr>
            <a:r>
              <a:rPr b="0" i="0" lang="en" sz="400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03</a:t>
            </a:r>
            <a:endParaRPr b="0" i="0" sz="400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1" name="Google Shape;71;p70"/>
          <p:cNvSpPr txBox="1"/>
          <p:nvPr>
            <p:ph type="title"/>
          </p:nvPr>
        </p:nvSpPr>
        <p:spPr>
          <a:xfrm>
            <a:off x="151125" y="3972000"/>
            <a:ext cx="884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  <a:defRPr b="1" i="0" sz="6500" u="none" cap="none" strike="noStrike">
                <a:solidFill>
                  <a:srgbClr val="11389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33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-Image 1">
  <p:cSld name="CUSTOM_1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60e89c910_0_39"/>
          <p:cNvSpPr txBox="1"/>
          <p:nvPr>
            <p:ph type="title"/>
          </p:nvPr>
        </p:nvSpPr>
        <p:spPr>
          <a:xfrm>
            <a:off x="585675" y="3972050"/>
            <a:ext cx="80766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-Image 2">
  <p:cSld name="CUSTOM_1_1_1_1_1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60e89c910_0_83"/>
          <p:cNvSpPr txBox="1"/>
          <p:nvPr>
            <p:ph type="title"/>
          </p:nvPr>
        </p:nvSpPr>
        <p:spPr>
          <a:xfrm>
            <a:off x="585675" y="3972050"/>
            <a:ext cx="80766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bg>
      <p:bgPr>
        <a:solidFill>
          <a:srgbClr val="001E8C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8250" y="-50"/>
            <a:ext cx="585899" cy="58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59"/>
          <p:cNvSpPr txBox="1"/>
          <p:nvPr>
            <p:ph type="title"/>
          </p:nvPr>
        </p:nvSpPr>
        <p:spPr>
          <a:xfrm>
            <a:off x="585675" y="3972050"/>
            <a:ext cx="80766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600"/>
              <a:buFont typeface="Garamond"/>
              <a:buNone/>
              <a:defRPr b="1" i="0" sz="5600" u="none" cap="none" strike="noStrike">
                <a:solidFill>
                  <a:srgbClr val="F3F3F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59"/>
          <p:cNvSpPr txBox="1"/>
          <p:nvPr>
            <p:ph idx="2" type="title"/>
          </p:nvPr>
        </p:nvSpPr>
        <p:spPr>
          <a:xfrm>
            <a:off x="586245" y="-50"/>
            <a:ext cx="42081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9"/>
          <p:cNvSpPr txBox="1"/>
          <p:nvPr>
            <p:ph idx="12" type="sldNum"/>
          </p:nvPr>
        </p:nvSpPr>
        <p:spPr>
          <a:xfrm>
            <a:off x="8556782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50"/>
              <a:buFont typeface="Garamond"/>
              <a:buNone/>
              <a:defRPr b="0" i="0" sz="1400" u="none" cap="none" strike="noStrike">
                <a:solidFill>
                  <a:srgbClr val="F3F3F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50"/>
              <a:buFont typeface="Garamond"/>
              <a:buNone/>
              <a:defRPr b="0" i="0" sz="1400" u="none" cap="none" strike="noStrike">
                <a:solidFill>
                  <a:srgbClr val="F3F3F3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50"/>
              <a:buFont typeface="Garamond"/>
              <a:buNone/>
              <a:defRPr b="0" i="0" sz="1400" u="none" cap="none" strike="noStrike">
                <a:solidFill>
                  <a:srgbClr val="F3F3F3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50"/>
              <a:buFont typeface="Garamond"/>
              <a:buNone/>
              <a:defRPr b="0" i="0" sz="1400" u="none" cap="none" strike="noStrike">
                <a:solidFill>
                  <a:srgbClr val="F3F3F3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50"/>
              <a:buFont typeface="Garamond"/>
              <a:buNone/>
              <a:defRPr b="0" i="0" sz="1400" u="none" cap="none" strike="noStrike">
                <a:solidFill>
                  <a:srgbClr val="F3F3F3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50"/>
              <a:buFont typeface="Garamond"/>
              <a:buNone/>
              <a:defRPr b="0" i="0" sz="1400" u="none" cap="none" strike="noStrike">
                <a:solidFill>
                  <a:srgbClr val="F3F3F3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50"/>
              <a:buFont typeface="Garamond"/>
              <a:buNone/>
              <a:defRPr b="0" i="0" sz="1400" u="none" cap="none" strike="noStrike">
                <a:solidFill>
                  <a:srgbClr val="F3F3F3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50"/>
              <a:buFont typeface="Garamond"/>
              <a:buNone/>
              <a:defRPr b="0" i="0" sz="1400" u="none" cap="none" strike="noStrike">
                <a:solidFill>
                  <a:srgbClr val="F3F3F3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50"/>
              <a:buFont typeface="Garamond"/>
              <a:buNone/>
              <a:defRPr b="0" i="0" sz="1400" u="none" cap="none" strike="noStrike">
                <a:solidFill>
                  <a:srgbClr val="F3F3F3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3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10" name="Google Shape;11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4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hite: Headline+Text">
  <p:cSld name="White: Headline+Text"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0"/>
          <p:cNvSpPr txBox="1"/>
          <p:nvPr>
            <p:ph idx="12" type="sldNum"/>
          </p:nvPr>
        </p:nvSpPr>
        <p:spPr>
          <a:xfrm>
            <a:off x="8556786" y="4557837"/>
            <a:ext cx="377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60"/>
          <p:cNvSpPr txBox="1"/>
          <p:nvPr>
            <p:ph idx="1" type="body"/>
          </p:nvPr>
        </p:nvSpPr>
        <p:spPr>
          <a:xfrm>
            <a:off x="585100" y="1470237"/>
            <a:ext cx="7971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" name="Google Shape;18;p60"/>
          <p:cNvSpPr txBox="1"/>
          <p:nvPr>
            <p:ph idx="2" type="subTitle"/>
          </p:nvPr>
        </p:nvSpPr>
        <p:spPr>
          <a:xfrm>
            <a:off x="585100" y="592600"/>
            <a:ext cx="79716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0"/>
              <a:buFont typeface="Garamond"/>
              <a:buNone/>
              <a:defRPr b="1" i="0" sz="30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9" name="Google Shape;1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86" y="-11"/>
            <a:ext cx="585899" cy="58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0"/>
          <p:cNvSpPr txBox="1"/>
          <p:nvPr>
            <p:ph type="title"/>
          </p:nvPr>
        </p:nvSpPr>
        <p:spPr>
          <a:xfrm>
            <a:off x="586245" y="-50"/>
            <a:ext cx="42081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hite: Text">
  <p:cSld name="White: Text"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88" y="-12"/>
            <a:ext cx="585600" cy="5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6"/>
          <p:cNvSpPr txBox="1"/>
          <p:nvPr>
            <p:ph type="title"/>
          </p:nvPr>
        </p:nvSpPr>
        <p:spPr>
          <a:xfrm>
            <a:off x="586245" y="-50"/>
            <a:ext cx="4208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46"/>
          <p:cNvSpPr txBox="1"/>
          <p:nvPr>
            <p:ph idx="12" type="sldNum"/>
          </p:nvPr>
        </p:nvSpPr>
        <p:spPr>
          <a:xfrm>
            <a:off x="8556788" y="4557838"/>
            <a:ext cx="377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46"/>
          <p:cNvSpPr txBox="1"/>
          <p:nvPr>
            <p:ph idx="1" type="body"/>
          </p:nvPr>
        </p:nvSpPr>
        <p:spPr>
          <a:xfrm>
            <a:off x="585100" y="592600"/>
            <a:ext cx="7971600" cy="39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_484c0ee2a3dbbde5">
  <p:cSld name="BLANK_484c0ee2a3dbbde5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8250" y="-50"/>
            <a:ext cx="585750" cy="5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7"/>
          <p:cNvSpPr txBox="1"/>
          <p:nvPr>
            <p:ph type="title"/>
          </p:nvPr>
        </p:nvSpPr>
        <p:spPr>
          <a:xfrm>
            <a:off x="585675" y="3972050"/>
            <a:ext cx="80766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600"/>
              <a:buFont typeface="Garamond"/>
              <a:buNone/>
              <a:defRPr b="1" i="0" sz="5600" u="none" cap="none" strike="noStrike">
                <a:solidFill>
                  <a:srgbClr val="F3F3F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0" name="Google Shape;130;p47"/>
          <p:cNvSpPr txBox="1"/>
          <p:nvPr>
            <p:ph idx="2" type="title"/>
          </p:nvPr>
        </p:nvSpPr>
        <p:spPr>
          <a:xfrm>
            <a:off x="586245" y="-50"/>
            <a:ext cx="42081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1" name="Google Shape;131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hite: Headline+Text">
  <p:cSld name="White: Headline+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8"/>
          <p:cNvSpPr txBox="1"/>
          <p:nvPr>
            <p:ph idx="12" type="sldNum"/>
          </p:nvPr>
        </p:nvSpPr>
        <p:spPr>
          <a:xfrm>
            <a:off x="8556788" y="4557837"/>
            <a:ext cx="377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48"/>
          <p:cNvSpPr txBox="1"/>
          <p:nvPr>
            <p:ph idx="1" type="body"/>
          </p:nvPr>
        </p:nvSpPr>
        <p:spPr>
          <a:xfrm>
            <a:off x="585100" y="1470237"/>
            <a:ext cx="7971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-32385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5" name="Google Shape;135;p48"/>
          <p:cNvSpPr txBox="1"/>
          <p:nvPr>
            <p:ph idx="2" type="subTitle"/>
          </p:nvPr>
        </p:nvSpPr>
        <p:spPr>
          <a:xfrm>
            <a:off x="585100" y="592600"/>
            <a:ext cx="79716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0"/>
              <a:buFont typeface="Garamond"/>
              <a:buNone/>
              <a:defRPr b="1" i="0" sz="30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1E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6" name="Google Shape;13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88" y="-11"/>
            <a:ext cx="585900" cy="5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8"/>
          <p:cNvSpPr txBox="1"/>
          <p:nvPr>
            <p:ph type="title"/>
          </p:nvPr>
        </p:nvSpPr>
        <p:spPr>
          <a:xfrm>
            <a:off x="586245" y="-50"/>
            <a:ext cx="4208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45725" spcFirstLastPara="1" rIns="45725" wrap="square" tIns="457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0" name="Google Shape;140;p4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49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Google Shape;144;p50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5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5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51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52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45725" spcFirstLastPara="1" rIns="45725" wrap="square" tIns="457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5" name="Google Shape;155;p5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53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45725" spcFirstLastPara="1" rIns="45725" wrap="square" tIns="457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0" name="Google Shape;160;p5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5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54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55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45725" spcFirstLastPara="1" rIns="45725" wrap="square" tIns="457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Google Shape;168;p5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indent="-228600" lvl="0"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56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7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8"/>
          <p:cNvSpPr txBox="1"/>
          <p:nvPr>
            <p:ph type="title"/>
          </p:nvPr>
        </p:nvSpPr>
        <p:spPr>
          <a:xfrm>
            <a:off x="585675" y="3972050"/>
            <a:ext cx="80766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Garamond"/>
              <a:buNone/>
              <a:defRPr b="1" i="0" sz="5600" u="none" cap="none" strike="noStrike">
                <a:solidFill>
                  <a:srgbClr val="F3F3F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4" name="Google Shape;174;p58"/>
          <p:cNvSpPr txBox="1"/>
          <p:nvPr>
            <p:ph idx="1" type="subTitle"/>
          </p:nvPr>
        </p:nvSpPr>
        <p:spPr>
          <a:xfrm>
            <a:off x="585675" y="3510575"/>
            <a:ext cx="68484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Garamond"/>
              <a:buNone/>
              <a:defRPr b="1" i="0" sz="3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5" name="Google Shape;17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5675" y="585675"/>
            <a:ext cx="1499700" cy="467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hite: Text">
  <p:cSld name="CUSTOM_1"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idx="12" type="sldNum"/>
          </p:nvPr>
        </p:nvSpPr>
        <p:spPr>
          <a:xfrm>
            <a:off x="8556788" y="4557838"/>
            <a:ext cx="377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hite: Text">
  <p:cSld name="White: Text"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6786" y="-11"/>
            <a:ext cx="585899" cy="58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2"/>
          <p:cNvSpPr txBox="1"/>
          <p:nvPr>
            <p:ph type="title"/>
          </p:nvPr>
        </p:nvSpPr>
        <p:spPr>
          <a:xfrm>
            <a:off x="586245" y="-50"/>
            <a:ext cx="42081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2"/>
          <p:cNvSpPr txBox="1"/>
          <p:nvPr>
            <p:ph idx="12" type="sldNum"/>
          </p:nvPr>
        </p:nvSpPr>
        <p:spPr>
          <a:xfrm>
            <a:off x="8556786" y="4557837"/>
            <a:ext cx="377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62"/>
          <p:cNvSpPr txBox="1"/>
          <p:nvPr>
            <p:ph idx="1" type="body"/>
          </p:nvPr>
        </p:nvSpPr>
        <p:spPr>
          <a:xfrm>
            <a:off x="585100" y="592600"/>
            <a:ext cx="7971600" cy="39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3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214" name="Google Shape;21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hite: Text">
  <p:cSld name="White: Text">
    <p:bg>
      <p:bgPr>
        <a:solidFill>
          <a:srgbClr val="FFFFFF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type="title"/>
          </p:nvPr>
        </p:nvSpPr>
        <p:spPr>
          <a:xfrm>
            <a:off x="586245" y="-50"/>
            <a:ext cx="4208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7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35"/>
          <p:cNvSpPr txBox="1"/>
          <p:nvPr>
            <p:ph idx="12" type="sldNum"/>
          </p:nvPr>
        </p:nvSpPr>
        <p:spPr>
          <a:xfrm>
            <a:off x="8556788" y="4557838"/>
            <a:ext cx="377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585100" y="592600"/>
            <a:ext cx="7971600" cy="39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: Text">
  <p:cSld name="Blue: Text">
    <p:bg>
      <p:bgPr>
        <a:solidFill>
          <a:srgbClr val="001E8C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3"/>
          <p:cNvSpPr txBox="1"/>
          <p:nvPr>
            <p:ph idx="1" type="body"/>
          </p:nvPr>
        </p:nvSpPr>
        <p:spPr>
          <a:xfrm>
            <a:off x="585100" y="592600"/>
            <a:ext cx="7971600" cy="39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" name="Google Shape;31;p63"/>
          <p:cNvSpPr txBox="1"/>
          <p:nvPr>
            <p:ph idx="12" type="sldNum"/>
          </p:nvPr>
        </p:nvSpPr>
        <p:spPr>
          <a:xfrm>
            <a:off x="8556786" y="4557837"/>
            <a:ext cx="377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8250" y="-50"/>
            <a:ext cx="585899" cy="5858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3"/>
          <p:cNvSpPr txBox="1"/>
          <p:nvPr>
            <p:ph type="title"/>
          </p:nvPr>
        </p:nvSpPr>
        <p:spPr>
          <a:xfrm>
            <a:off x="586245" y="-50"/>
            <a:ext cx="42081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: Headline+Text">
  <p:cSld name="Blue: Headline+Text">
    <p:bg>
      <p:bgPr>
        <a:solidFill>
          <a:srgbClr val="001E8C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4"/>
          <p:cNvSpPr txBox="1"/>
          <p:nvPr>
            <p:ph idx="1" type="body"/>
          </p:nvPr>
        </p:nvSpPr>
        <p:spPr>
          <a:xfrm>
            <a:off x="585100" y="1470237"/>
            <a:ext cx="7971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6" name="Google Shape;36;p64"/>
          <p:cNvSpPr txBox="1"/>
          <p:nvPr>
            <p:ph idx="2" type="subTitle"/>
          </p:nvPr>
        </p:nvSpPr>
        <p:spPr>
          <a:xfrm>
            <a:off x="585100" y="592600"/>
            <a:ext cx="79716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aramond"/>
              <a:buNone/>
              <a:defRPr b="1" i="0" sz="3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64"/>
          <p:cNvSpPr txBox="1"/>
          <p:nvPr>
            <p:ph idx="12" type="sldNum"/>
          </p:nvPr>
        </p:nvSpPr>
        <p:spPr>
          <a:xfrm>
            <a:off x="8556786" y="4557837"/>
            <a:ext cx="377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8250" y="-50"/>
            <a:ext cx="585899" cy="5858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4"/>
          <p:cNvSpPr txBox="1"/>
          <p:nvPr>
            <p:ph type="title"/>
          </p:nvPr>
        </p:nvSpPr>
        <p:spPr>
          <a:xfrm>
            <a:off x="586245" y="-50"/>
            <a:ext cx="42081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  <a:defRPr b="1" i="0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5"/>
          <p:cNvSpPr txBox="1"/>
          <p:nvPr>
            <p:ph type="title"/>
          </p:nvPr>
        </p:nvSpPr>
        <p:spPr>
          <a:xfrm>
            <a:off x="628650" y="27384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5"/>
          <p:cNvSpPr txBox="1"/>
          <p:nvPr>
            <p:ph idx="1" type="body"/>
          </p:nvPr>
        </p:nvSpPr>
        <p:spPr>
          <a:xfrm>
            <a:off x="628650" y="1369217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5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5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5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hite: Text">
  <p:cSld name="CUSTOM_1">
    <p:bg>
      <p:bgPr>
        <a:solidFill>
          <a:srgbClr val="FFFFF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type="title"/>
          </p:nvPr>
        </p:nvSpPr>
        <p:spPr>
          <a:xfrm>
            <a:off x="586245" y="-50"/>
            <a:ext cx="42081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1E8C"/>
                </a:solidFill>
                <a:latin typeface="Hind Madurai Light"/>
                <a:ea typeface="Hind Madurai Light"/>
                <a:cs typeface="Hind Madurai Light"/>
                <a:sym typeface="Hind Madurai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Hind Madurai Light"/>
                <a:ea typeface="Hind Madurai Light"/>
                <a:cs typeface="Hind Madurai Light"/>
                <a:sym typeface="Hind Madurai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Hind Madurai Light"/>
                <a:ea typeface="Hind Madurai Light"/>
                <a:cs typeface="Hind Madurai Light"/>
                <a:sym typeface="Hind Madurai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Hind Madurai Light"/>
                <a:ea typeface="Hind Madurai Light"/>
                <a:cs typeface="Hind Madurai Light"/>
                <a:sym typeface="Hind Madurai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Hind Madurai Light"/>
                <a:ea typeface="Hind Madurai Light"/>
                <a:cs typeface="Hind Madurai Light"/>
                <a:sym typeface="Hind Madurai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Hind Madurai Light"/>
                <a:ea typeface="Hind Madurai Light"/>
                <a:cs typeface="Hind Madurai Light"/>
                <a:sym typeface="Hind Madurai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Hind Madurai Light"/>
                <a:ea typeface="Hind Madurai Light"/>
                <a:cs typeface="Hind Madurai Light"/>
                <a:sym typeface="Hind Madurai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Hind Madurai Light"/>
                <a:ea typeface="Hind Madurai Light"/>
                <a:cs typeface="Hind Madurai Light"/>
                <a:sym typeface="Hind Madurai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Hind Madurai Light"/>
                <a:ea typeface="Hind Madurai Light"/>
                <a:cs typeface="Hind Madurai Light"/>
                <a:sym typeface="Hind Madurai Light"/>
              </a:defRPr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556788" y="4557838"/>
            <a:ext cx="377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1E8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585100" y="592600"/>
            <a:ext cx="7971600" cy="39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Hind Madurai"/>
              <a:buChar char="●"/>
              <a:defRPr b="0" i="0" sz="1500" u="none" cap="none" strike="noStrike">
                <a:solidFill>
                  <a:srgbClr val="001E8C"/>
                </a:solidFill>
                <a:latin typeface="Hind Madurai"/>
                <a:ea typeface="Hind Madurai"/>
                <a:cs typeface="Hind Madurai"/>
                <a:sym typeface="Hind Madurai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Hind Madurai"/>
              <a:buChar char="○"/>
              <a:defRPr b="0" i="0" sz="1500" u="none" cap="none" strike="noStrike">
                <a:solidFill>
                  <a:srgbClr val="001E8C"/>
                </a:solidFill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Hind Madurai"/>
              <a:buChar char="■"/>
              <a:defRPr b="0" i="0" sz="1500" u="none" cap="none" strike="noStrike">
                <a:solidFill>
                  <a:srgbClr val="001E8C"/>
                </a:solidFill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Hind Madurai"/>
              <a:buChar char="●"/>
              <a:defRPr b="0" i="0" sz="1500" u="none" cap="none" strike="noStrike">
                <a:solidFill>
                  <a:srgbClr val="001E8C"/>
                </a:solidFill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Hind Madurai"/>
              <a:buChar char="○"/>
              <a:defRPr b="0" i="0" sz="1500" u="none" cap="none" strike="noStrike">
                <a:solidFill>
                  <a:srgbClr val="001E8C"/>
                </a:solidFill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Hind Madurai"/>
              <a:buChar char="■"/>
              <a:defRPr b="0" i="0" sz="1500" u="none" cap="none" strike="noStrike">
                <a:solidFill>
                  <a:srgbClr val="001E8C"/>
                </a:solidFill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Hind Madurai"/>
              <a:buChar char="●"/>
              <a:defRPr b="0" i="0" sz="1500" u="none" cap="none" strike="noStrike">
                <a:solidFill>
                  <a:srgbClr val="001E8C"/>
                </a:solidFill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Hind Madurai"/>
              <a:buChar char="○"/>
              <a:defRPr b="0" i="0" sz="1500" u="none" cap="none" strike="noStrike">
                <a:solidFill>
                  <a:srgbClr val="001E8C"/>
                </a:solidFill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500"/>
              <a:buFont typeface="Hind Madurai"/>
              <a:buChar char="■"/>
              <a:defRPr b="0" i="0" sz="1500" u="none" cap="none" strike="noStrike">
                <a:solidFill>
                  <a:srgbClr val="001E8C"/>
                </a:solidFill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idx="12" type="sldNum"/>
          </p:nvPr>
        </p:nvSpPr>
        <p:spPr>
          <a:xfrm>
            <a:off x="8556782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4.jpg"/><Relationship Id="rId5" Type="http://schemas.openxmlformats.org/officeDocument/2006/relationships/image" Target="../media/image23.png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ampus.kiron.ngo/" TargetMode="External"/><Relationship Id="rId4" Type="http://schemas.openxmlformats.org/officeDocument/2006/relationships/hyperlink" Target="https://kiron.ngo/en/" TargetMode="External"/><Relationship Id="rId5" Type="http://schemas.openxmlformats.org/officeDocument/2006/relationships/image" Target="../media/image22.jp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26.png"/><Relationship Id="rId7" Type="http://schemas.openxmlformats.org/officeDocument/2006/relationships/image" Target="../media/image19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3893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801" y="1092123"/>
            <a:ext cx="7112406" cy="28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0"/>
          <p:cNvSpPr txBox="1"/>
          <p:nvPr/>
        </p:nvSpPr>
        <p:spPr>
          <a:xfrm>
            <a:off x="8416325" y="3682675"/>
            <a:ext cx="3000000" cy="21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FDCD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 b="0" i="0" sz="1400" u="none" cap="none" strike="noStrike">
              <a:solidFill>
                <a:srgbClr val="FDCD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0"/>
          <p:cNvSpPr txBox="1"/>
          <p:nvPr/>
        </p:nvSpPr>
        <p:spPr>
          <a:xfrm>
            <a:off x="188175" y="3461350"/>
            <a:ext cx="3829200" cy="14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1E8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Originally from D</a:t>
            </a:r>
            <a:r>
              <a:rPr lang="en" sz="1100">
                <a:solidFill>
                  <a:srgbClr val="001E8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amascus, Wafaa has become a role model for other Kiron students. Wafaa studied Business and Economics at Kiron and is now a fully matriculated student at the University Duisburg-Essen. Her studies at Kiron, participation in several support services and additional language courses, enabled her to transfer to a university.</a:t>
            </a:r>
            <a:endParaRPr sz="1100">
              <a:solidFill>
                <a:srgbClr val="001E8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92" name="Google Shape;392;p10"/>
          <p:cNvSpPr txBox="1"/>
          <p:nvPr>
            <p:ph idx="4294967295" type="title"/>
          </p:nvPr>
        </p:nvSpPr>
        <p:spPr>
          <a:xfrm>
            <a:off x="1732125" y="2856063"/>
            <a:ext cx="149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DCD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Wafaa</a:t>
            </a:r>
            <a:endParaRPr sz="3600">
              <a:solidFill>
                <a:srgbClr val="FDCD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93" name="Google Shape;393;p10"/>
          <p:cNvSpPr txBox="1"/>
          <p:nvPr/>
        </p:nvSpPr>
        <p:spPr>
          <a:xfrm>
            <a:off x="140775" y="184075"/>
            <a:ext cx="483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992E7"/>
                </a:solidFill>
                <a:latin typeface="Hind Madurai"/>
                <a:ea typeface="Hind Madurai"/>
                <a:cs typeface="Hind Madurai"/>
                <a:sym typeface="Hind Madurai"/>
              </a:rPr>
              <a:t>Meet our students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94" name="Google Shape;394;p10"/>
          <p:cNvSpPr txBox="1"/>
          <p:nvPr/>
        </p:nvSpPr>
        <p:spPr>
          <a:xfrm>
            <a:off x="2513025" y="1093450"/>
            <a:ext cx="1743300" cy="19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288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Kiron has help</a:t>
            </a:r>
            <a:r>
              <a:rPr b="1" i="0" lang="en" sz="1400" u="none" cap="none" strike="noStrike">
                <a:solidFill>
                  <a:srgbClr val="00288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ed me to connect and build bridges, transfer to a university and follow my dreams</a:t>
            </a:r>
            <a:r>
              <a:rPr b="1" i="0" lang="en" sz="1400" u="none" cap="none" strike="noStrike">
                <a:solidFill>
                  <a:srgbClr val="00288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 b="1" i="0" sz="1400" u="none" cap="none" strike="noStrike">
              <a:solidFill>
                <a:srgbClr val="00288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95" name="Google Shape;395;p10"/>
          <p:cNvSpPr txBox="1"/>
          <p:nvPr/>
        </p:nvSpPr>
        <p:spPr>
          <a:xfrm>
            <a:off x="5469575" y="-139300"/>
            <a:ext cx="3611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2882"/>
                </a:solidFill>
                <a:latin typeface="Hind Madurai"/>
                <a:ea typeface="Hind Madurai"/>
                <a:cs typeface="Hind Madurai"/>
                <a:sym typeface="Hind Madurai"/>
              </a:rPr>
              <a:t>		 	 	 					</a:t>
            </a:r>
            <a:endParaRPr b="0" i="0" sz="1100" u="none" cap="none" strike="noStrike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001E8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1E8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Wissam studies business and economics in Lebanon. During his studies at Kiron, he completed several courses with a focus on marketing. Wissam is also an artist and has had several exhibitions in the past. His goal is to transfer to a university and start an art company. Through the courses he took at Kiron, he learned skills to work on his business plan. </a:t>
            </a:r>
            <a:endParaRPr sz="1100">
              <a:solidFill>
                <a:srgbClr val="001E8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2882"/>
                </a:solidFill>
                <a:latin typeface="Hind Madurai"/>
                <a:ea typeface="Hind Madurai"/>
                <a:cs typeface="Hind Madurai"/>
                <a:sym typeface="Hind Madurai"/>
              </a:rPr>
              <a:t>				</a:t>
            </a:r>
            <a:endParaRPr b="0" i="0" sz="1100" u="none" cap="none" strike="noStrike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2882"/>
                </a:solidFill>
                <a:latin typeface="Hind Madurai"/>
                <a:ea typeface="Hind Madurai"/>
                <a:cs typeface="Hind Madurai"/>
                <a:sym typeface="Hind Madurai"/>
              </a:rPr>
              <a:t>			</a:t>
            </a:r>
            <a:endParaRPr b="0" i="0" sz="1100" u="none" cap="none" strike="noStrike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2882"/>
                </a:solidFill>
                <a:latin typeface="Hind Madurai"/>
                <a:ea typeface="Hind Madurai"/>
                <a:cs typeface="Hind Madurai"/>
                <a:sym typeface="Hind Madurai"/>
              </a:rPr>
              <a:t>		</a:t>
            </a:r>
            <a:endParaRPr b="0" i="0" sz="1100" u="none" cap="none" strike="noStrike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1100"/>
              <a:buFont typeface="Roboto"/>
              <a:buNone/>
            </a:pPr>
            <a:r>
              <a:t/>
            </a:r>
            <a:endParaRPr b="0" i="0" sz="1100" u="none" cap="none" strike="noStrike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396" name="Google Shape;396;p10"/>
          <p:cNvSpPr txBox="1"/>
          <p:nvPr>
            <p:ph idx="4294967295" type="title"/>
          </p:nvPr>
        </p:nvSpPr>
        <p:spPr>
          <a:xfrm>
            <a:off x="4959813" y="2188850"/>
            <a:ext cx="183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DCD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Wissam</a:t>
            </a:r>
            <a:endParaRPr sz="3600">
              <a:solidFill>
                <a:srgbClr val="FDCD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97" name="Google Shape;3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8695" y="2229550"/>
            <a:ext cx="418200" cy="37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1191374"/>
            <a:ext cx="2448461" cy="163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0"/>
          <p:cNvSpPr txBox="1"/>
          <p:nvPr/>
        </p:nvSpPr>
        <p:spPr>
          <a:xfrm>
            <a:off x="1948075" y="736900"/>
            <a:ext cx="1498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FDCD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1100">
              <a:solidFill>
                <a:srgbClr val="001E8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00" name="Google Shape;400;p10"/>
          <p:cNvPicPr preferRelativeResize="0"/>
          <p:nvPr/>
        </p:nvPicPr>
        <p:blipFill rotWithShape="1">
          <a:blip r:embed="rId5">
            <a:alphaModFix/>
          </a:blip>
          <a:srcRect b="11335" l="0" r="0" t="13397"/>
          <a:stretch/>
        </p:blipFill>
        <p:spPr>
          <a:xfrm>
            <a:off x="4017363" y="2761550"/>
            <a:ext cx="2633475" cy="19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0"/>
          <p:cNvSpPr txBox="1"/>
          <p:nvPr/>
        </p:nvSpPr>
        <p:spPr>
          <a:xfrm>
            <a:off x="6653775" y="1236575"/>
            <a:ext cx="2297400" cy="3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	 	 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b="1">
              <a:solidFill>
                <a:srgbClr val="001E8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1E8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 want to open a business of my own, maybe using my paintings, and I feel that the courses that I take give me a better idea of how I want to run things in the future. </a:t>
            </a:r>
            <a:endParaRPr b="1" i="0" sz="1400" u="none" cap="none" strike="noStrike">
              <a:solidFill>
                <a:srgbClr val="001E8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0"/>
          <p:cNvSpPr txBox="1"/>
          <p:nvPr/>
        </p:nvSpPr>
        <p:spPr>
          <a:xfrm>
            <a:off x="6087375" y="2313100"/>
            <a:ext cx="651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FDCD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58250" y="-50"/>
            <a:ext cx="585900" cy="5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1"/>
          <p:cNvSpPr txBox="1"/>
          <p:nvPr>
            <p:ph idx="1" type="body"/>
          </p:nvPr>
        </p:nvSpPr>
        <p:spPr>
          <a:xfrm>
            <a:off x="5087850" y="2146425"/>
            <a:ext cx="39333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3893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6992E7"/>
                </a:solidFill>
                <a:latin typeface="Hind Madurai"/>
                <a:ea typeface="Hind Madurai"/>
                <a:cs typeface="Hind Madurai"/>
                <a:sym typeface="Hind Madurai"/>
              </a:rPr>
              <a:t>Join today! Become part of our student community at: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3893"/>
              </a:buClr>
              <a:buSzPts val="1100"/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https://campus.kiron.ngo/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3893"/>
              </a:buClr>
              <a:buSzPts val="1100"/>
              <a:buNone/>
            </a:pPr>
            <a:r>
              <a:t/>
            </a:r>
            <a:endParaRPr sz="2400">
              <a:solidFill>
                <a:srgbClr val="6992E7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3893"/>
              </a:buClr>
              <a:buSzPts val="1100"/>
              <a:buNone/>
            </a:pPr>
            <a:r>
              <a:rPr lang="en" sz="2400">
                <a:solidFill>
                  <a:srgbClr val="6992E7"/>
                </a:solidFill>
                <a:latin typeface="Hind Madurai"/>
                <a:ea typeface="Hind Madurai"/>
                <a:cs typeface="Hind Madurai"/>
                <a:sym typeface="Hind Madurai"/>
              </a:rPr>
              <a:t>Find out more on: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https://kiron.ngo/</a:t>
            </a:r>
            <a:endParaRPr sz="2400">
              <a:solidFill>
                <a:srgbClr val="6992E7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pic>
        <p:nvPicPr>
          <p:cNvPr id="409" name="Google Shape;409;p11"/>
          <p:cNvPicPr preferRelativeResize="0"/>
          <p:nvPr/>
        </p:nvPicPr>
        <p:blipFill rotWithShape="1">
          <a:blip r:embed="rId5">
            <a:alphaModFix/>
          </a:blip>
          <a:srcRect b="0" l="0" r="8791" t="0"/>
          <a:stretch/>
        </p:blipFill>
        <p:spPr>
          <a:xfrm>
            <a:off x="-41375" y="-22000"/>
            <a:ext cx="4613377" cy="518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58250" y="-50"/>
            <a:ext cx="585900" cy="5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"/>
          <p:cNvSpPr txBox="1"/>
          <p:nvPr/>
        </p:nvSpPr>
        <p:spPr>
          <a:xfrm>
            <a:off x="1437950" y="380050"/>
            <a:ext cx="22497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5" name="Google Shape;235;p2"/>
          <p:cNvSpPr txBox="1"/>
          <p:nvPr/>
        </p:nvSpPr>
        <p:spPr>
          <a:xfrm>
            <a:off x="5065400" y="3018775"/>
            <a:ext cx="3815400" cy="21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Hind Madurai"/>
                <a:ea typeface="Hind Madurai"/>
                <a:cs typeface="Hind Madurai"/>
                <a:sym typeface="Hind Madurai"/>
              </a:rPr>
              <a:t>Education </a:t>
            </a:r>
            <a:r>
              <a:rPr lang="en" sz="2200">
                <a:solidFill>
                  <a:schemeClr val="lt1"/>
                </a:solidFill>
                <a:latin typeface="Hind Madurai"/>
                <a:ea typeface="Hind Madurai"/>
                <a:cs typeface="Hind Madurai"/>
                <a:sym typeface="Hind Madurai"/>
              </a:rPr>
              <a:t>will prepare youth for the world of tomorrow and will make the world more resilient, sustainable and peaceful.</a:t>
            </a:r>
            <a:endParaRPr sz="2200">
              <a:solidFill>
                <a:schemeClr val="lt1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 b="-5750" l="26549" r="9597" t="-3597"/>
          <a:stretch/>
        </p:blipFill>
        <p:spPr>
          <a:xfrm>
            <a:off x="0" y="-184876"/>
            <a:ext cx="4926476" cy="56242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5131400" y="3036550"/>
            <a:ext cx="3749100" cy="147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8" name="Google Shape;238;p2"/>
          <p:cNvSpPr txBox="1"/>
          <p:nvPr>
            <p:ph idx="1" type="body"/>
          </p:nvPr>
        </p:nvSpPr>
        <p:spPr>
          <a:xfrm>
            <a:off x="5114875" y="435325"/>
            <a:ext cx="3631200" cy="19419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 a world of conflict and upheaval, we as an international community are missing out one of the best investments there is: the education of young people.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pic>
        <p:nvPicPr>
          <p:cNvPr id="239" name="Google Shape;23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8250" y="-50"/>
            <a:ext cx="585900" cy="5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 txBox="1"/>
          <p:nvPr>
            <p:ph idx="1" type="body"/>
          </p:nvPr>
        </p:nvSpPr>
        <p:spPr>
          <a:xfrm>
            <a:off x="431275" y="780950"/>
            <a:ext cx="3349200" cy="2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Our mission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 we want to provide digital learning opportunities for academic, professional, and personal growth.</a:t>
            </a:r>
            <a:endParaRPr b="1"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5" name="Google Shape;245;p3"/>
          <p:cNvSpPr txBox="1"/>
          <p:nvPr>
            <p:ph idx="1" type="body"/>
          </p:nvPr>
        </p:nvSpPr>
        <p:spPr>
          <a:xfrm>
            <a:off x="431275" y="2827875"/>
            <a:ext cx="3494400" cy="13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Our vision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 is a world in which everyone has an equal chance to access and succeed in higher education.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6" name="Google Shape;246;p3"/>
          <p:cNvSpPr txBox="1"/>
          <p:nvPr>
            <p:ph idx="12" type="sldNum"/>
          </p:nvPr>
        </p:nvSpPr>
        <p:spPr>
          <a:xfrm>
            <a:off x="8556788" y="4557838"/>
            <a:ext cx="377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3"/>
          <p:cNvSpPr txBox="1"/>
          <p:nvPr/>
        </p:nvSpPr>
        <p:spPr>
          <a:xfrm>
            <a:off x="1602550" y="572075"/>
            <a:ext cx="22497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248" name="Google Shape;248;p3"/>
          <p:cNvCxnSpPr/>
          <p:nvPr/>
        </p:nvCxnSpPr>
        <p:spPr>
          <a:xfrm flipH="1" rot="10800000">
            <a:off x="431275" y="2644775"/>
            <a:ext cx="3349200" cy="123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9" name="Google Shape;249;p3"/>
          <p:cNvPicPr preferRelativeResize="0"/>
          <p:nvPr/>
        </p:nvPicPr>
        <p:blipFill rotWithShape="1">
          <a:blip r:embed="rId3">
            <a:alphaModFix/>
          </a:blip>
          <a:srcRect b="0" l="3439" r="24911" t="0"/>
          <a:stretch/>
        </p:blipFill>
        <p:spPr>
          <a:xfrm>
            <a:off x="4572000" y="0"/>
            <a:ext cx="5461677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8250" y="-50"/>
            <a:ext cx="585900" cy="5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8250" y="-50"/>
            <a:ext cx="585900" cy="5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"/>
          <p:cNvSpPr txBox="1"/>
          <p:nvPr/>
        </p:nvSpPr>
        <p:spPr>
          <a:xfrm>
            <a:off x="2429530" y="1989200"/>
            <a:ext cx="1640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4500" u="none" cap="none" strike="noStrike">
                <a:solidFill>
                  <a:srgbClr val="002882"/>
                </a:solidFill>
                <a:latin typeface="Roboto"/>
                <a:ea typeface="Roboto"/>
                <a:cs typeface="Roboto"/>
                <a:sym typeface="Roboto"/>
              </a:rPr>
              <a:t>2015</a:t>
            </a:r>
            <a:endParaRPr b="1" i="0" sz="4500" u="none" cap="none" strike="noStrike">
              <a:solidFill>
                <a:srgbClr val="0028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4"/>
          <p:cNvSpPr txBox="1"/>
          <p:nvPr/>
        </p:nvSpPr>
        <p:spPr>
          <a:xfrm>
            <a:off x="2170875" y="3523821"/>
            <a:ext cx="18882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" sz="4500" u="none" cap="none" strike="noStrike">
                <a:solidFill>
                  <a:srgbClr val="002882"/>
                </a:solidFill>
                <a:latin typeface="Roboto"/>
                <a:ea typeface="Roboto"/>
                <a:cs typeface="Roboto"/>
                <a:sym typeface="Roboto"/>
              </a:rPr>
              <a:t>6500+</a:t>
            </a:r>
            <a:endParaRPr b="1" i="0" sz="4500" u="none" cap="none" strike="noStrike">
              <a:solidFill>
                <a:srgbClr val="0028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4"/>
          <p:cNvSpPr txBox="1"/>
          <p:nvPr/>
        </p:nvSpPr>
        <p:spPr>
          <a:xfrm>
            <a:off x="4533575" y="4578350"/>
            <a:ext cx="997568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GERMANY</a:t>
            </a:r>
            <a:endParaRPr b="0" i="0" sz="13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28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6826532" y="4578350"/>
            <a:ext cx="903889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JORDAN</a:t>
            </a:r>
            <a:endParaRPr b="0" i="0" sz="13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0" name="Google Shape;260;p4"/>
          <p:cNvSpPr txBox="1"/>
          <p:nvPr/>
        </p:nvSpPr>
        <p:spPr>
          <a:xfrm>
            <a:off x="118925" y="4722000"/>
            <a:ext cx="22650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Status: July 2019</a:t>
            </a:r>
            <a:endParaRPr b="0" i="0" sz="10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 txBox="1"/>
          <p:nvPr/>
        </p:nvSpPr>
        <p:spPr>
          <a:xfrm>
            <a:off x="5713532" y="4578350"/>
            <a:ext cx="997568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LEBANON</a:t>
            </a:r>
            <a:endParaRPr b="0" i="0" sz="13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28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2" name="Google Shape;262;p4"/>
          <p:cNvGrpSpPr/>
          <p:nvPr/>
        </p:nvGrpSpPr>
        <p:grpSpPr>
          <a:xfrm>
            <a:off x="-5064" y="1049584"/>
            <a:ext cx="9154132" cy="1177486"/>
            <a:chOff x="-2027575" y="2659467"/>
            <a:chExt cx="11171750" cy="1437010"/>
          </a:xfrm>
        </p:grpSpPr>
        <p:cxnSp>
          <p:nvCxnSpPr>
            <p:cNvPr id="263" name="Google Shape;263;p4"/>
            <p:cNvCxnSpPr/>
            <p:nvPr/>
          </p:nvCxnSpPr>
          <p:spPr>
            <a:xfrm rot="10800000">
              <a:off x="-2027575" y="3415100"/>
              <a:ext cx="9708000" cy="0"/>
            </a:xfrm>
            <a:prstGeom prst="straightConnector1">
              <a:avLst/>
            </a:prstGeom>
            <a:noFill/>
            <a:ln cap="flat" cmpd="sng" w="76200">
              <a:solidFill>
                <a:srgbClr val="0071B9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64" name="Google Shape;264;p4"/>
            <p:cNvGrpSpPr/>
            <p:nvPr/>
          </p:nvGrpSpPr>
          <p:grpSpPr>
            <a:xfrm>
              <a:off x="7322552" y="2659467"/>
              <a:ext cx="1821623" cy="1437010"/>
              <a:chOff x="7322552" y="2659467"/>
              <a:chExt cx="1821623" cy="1437010"/>
            </a:xfrm>
          </p:grpSpPr>
          <p:pic>
            <p:nvPicPr>
              <p:cNvPr id="265" name="Google Shape;265;p4"/>
              <p:cNvPicPr preferRelativeResize="0"/>
              <p:nvPr/>
            </p:nvPicPr>
            <p:blipFill rotWithShape="1">
              <a:blip r:embed="rId4">
                <a:alphaModFix/>
              </a:blip>
              <a:srcRect b="16701" l="73950" r="0" t="50078"/>
              <a:stretch/>
            </p:blipFill>
            <p:spPr>
              <a:xfrm>
                <a:off x="7353399" y="2700298"/>
                <a:ext cx="1790776" cy="135242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6" name="Google Shape;266;p4"/>
              <p:cNvSpPr/>
              <p:nvPr/>
            </p:nvSpPr>
            <p:spPr>
              <a:xfrm>
                <a:off x="7322552" y="2659467"/>
                <a:ext cx="90300" cy="126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>
                <a:off x="7472787" y="3970177"/>
                <a:ext cx="808500" cy="126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8" name="Google Shape;268;p4"/>
          <p:cNvSpPr txBox="1"/>
          <p:nvPr/>
        </p:nvSpPr>
        <p:spPr>
          <a:xfrm>
            <a:off x="184075" y="162425"/>
            <a:ext cx="8581800" cy="12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2400"/>
              <a:buFont typeface="Garamond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Hind Madurai"/>
                <a:ea typeface="Hind Madurai"/>
                <a:cs typeface="Hind Madurai"/>
                <a:sym typeface="Hind Madurai"/>
              </a:rPr>
              <a:t>Kiron is a non-profit organisation addressing a global challenge</a:t>
            </a:r>
            <a:endParaRPr b="0" i="0" sz="2400" u="none" cap="none" strike="noStrike">
              <a:solidFill>
                <a:schemeClr val="lt1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E8C"/>
              </a:buClr>
              <a:buSzPts val="2400"/>
              <a:buFont typeface="Garamond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Hind Madurai"/>
                <a:ea typeface="Hind Madurai"/>
                <a:cs typeface="Hind Madurai"/>
                <a:sym typeface="Hind Madurai"/>
              </a:rPr>
              <a:t>through scalable technology</a:t>
            </a:r>
            <a:endParaRPr b="0" i="0" sz="2400" u="none" cap="none" strike="noStrike">
              <a:solidFill>
                <a:schemeClr val="lt1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269" name="Google Shape;269;p4"/>
          <p:cNvSpPr txBox="1"/>
          <p:nvPr/>
        </p:nvSpPr>
        <p:spPr>
          <a:xfrm>
            <a:off x="1165826" y="1925000"/>
            <a:ext cx="15279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Founded in</a:t>
            </a:r>
            <a:endParaRPr b="0" i="0" sz="16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0" name="Google Shape;270;p4"/>
          <p:cNvSpPr txBox="1"/>
          <p:nvPr/>
        </p:nvSpPr>
        <p:spPr>
          <a:xfrm>
            <a:off x="1287132" y="2633613"/>
            <a:ext cx="22650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Currently counting</a:t>
            </a:r>
            <a:endParaRPr b="0" i="0" sz="16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1" name="Google Shape;271;p4"/>
          <p:cNvSpPr txBox="1"/>
          <p:nvPr/>
        </p:nvSpPr>
        <p:spPr>
          <a:xfrm>
            <a:off x="3117179" y="2724188"/>
            <a:ext cx="10788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4500" u="none" cap="none" strike="noStrike">
                <a:solidFill>
                  <a:srgbClr val="002882"/>
                </a:solidFill>
                <a:latin typeface="Roboto"/>
                <a:ea typeface="Roboto"/>
                <a:cs typeface="Roboto"/>
                <a:sym typeface="Roboto"/>
              </a:rPr>
              <a:t>80</a:t>
            </a:r>
            <a:endParaRPr b="1" i="0" sz="4500" u="none" cap="none" strike="noStrike">
              <a:solidFill>
                <a:srgbClr val="0028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4"/>
          <p:cNvSpPr txBox="1"/>
          <p:nvPr/>
        </p:nvSpPr>
        <p:spPr>
          <a:xfrm>
            <a:off x="1868165" y="3190388"/>
            <a:ext cx="20670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employees and</a:t>
            </a:r>
            <a:endParaRPr b="0" i="0" sz="16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3" name="Google Shape;273;p4"/>
          <p:cNvSpPr txBox="1"/>
          <p:nvPr/>
        </p:nvSpPr>
        <p:spPr>
          <a:xfrm>
            <a:off x="2294776" y="4274100"/>
            <a:ext cx="16404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students</a:t>
            </a:r>
            <a:endParaRPr b="0" i="0" sz="16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4" name="Google Shape;274;p4"/>
          <p:cNvSpPr txBox="1"/>
          <p:nvPr/>
        </p:nvSpPr>
        <p:spPr>
          <a:xfrm>
            <a:off x="5051453" y="2850250"/>
            <a:ext cx="20670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different countries</a:t>
            </a:r>
            <a:endParaRPr b="0" i="0" sz="16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71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4"/>
          <p:cNvSpPr txBox="1"/>
          <p:nvPr/>
        </p:nvSpPr>
        <p:spPr>
          <a:xfrm>
            <a:off x="4533575" y="1856750"/>
            <a:ext cx="10788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4500" u="none" cap="none" strike="noStrike">
                <a:solidFill>
                  <a:srgbClr val="002882"/>
                </a:solidFill>
                <a:latin typeface="Roboto"/>
                <a:ea typeface="Roboto"/>
                <a:cs typeface="Roboto"/>
                <a:sym typeface="Roboto"/>
              </a:rPr>
              <a:t>61</a:t>
            </a:r>
            <a:endParaRPr b="1" i="0" sz="4500" u="none" cap="none" strike="noStrike">
              <a:solidFill>
                <a:srgbClr val="0028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4"/>
          <p:cNvSpPr txBox="1"/>
          <p:nvPr/>
        </p:nvSpPr>
        <p:spPr>
          <a:xfrm>
            <a:off x="4600547" y="2855688"/>
            <a:ext cx="3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4500" u="none" cap="none" strike="noStrike">
                <a:solidFill>
                  <a:srgbClr val="002882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b="1" i="0" sz="4500" u="none" cap="none" strike="noStrike">
              <a:solidFill>
                <a:srgbClr val="0028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4"/>
          <p:cNvSpPr txBox="1"/>
          <p:nvPr/>
        </p:nvSpPr>
        <p:spPr>
          <a:xfrm>
            <a:off x="5094201" y="3477448"/>
            <a:ext cx="13713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offices in</a:t>
            </a:r>
            <a:endParaRPr b="0" i="0" sz="16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71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4"/>
          <p:cNvSpPr txBox="1"/>
          <p:nvPr/>
        </p:nvSpPr>
        <p:spPr>
          <a:xfrm>
            <a:off x="4600551" y="3327758"/>
            <a:ext cx="4509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4500" u="none" cap="none" strike="noStrike">
                <a:solidFill>
                  <a:srgbClr val="002882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4500" u="none" cap="none" strike="noStrike">
              <a:solidFill>
                <a:srgbClr val="0028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4"/>
          <p:cNvSpPr txBox="1"/>
          <p:nvPr/>
        </p:nvSpPr>
        <p:spPr>
          <a:xfrm>
            <a:off x="6459438" y="3453906"/>
            <a:ext cx="152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countries</a:t>
            </a:r>
            <a:endParaRPr b="0" i="0" sz="16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71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4"/>
          <p:cNvSpPr txBox="1"/>
          <p:nvPr/>
        </p:nvSpPr>
        <p:spPr>
          <a:xfrm>
            <a:off x="6052472" y="3472313"/>
            <a:ext cx="36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4500" u="none" cap="none" strike="noStrike">
                <a:solidFill>
                  <a:srgbClr val="00288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4500" u="none" cap="none" strike="noStrike">
              <a:solidFill>
                <a:srgbClr val="0028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1" name="Google Shape;28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1924" y="4055944"/>
            <a:ext cx="407815" cy="52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93834" y="4092650"/>
            <a:ext cx="467891" cy="44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74917" y="4052090"/>
            <a:ext cx="407817" cy="53049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"/>
          <p:cNvSpPr txBox="1"/>
          <p:nvPr/>
        </p:nvSpPr>
        <p:spPr>
          <a:xfrm>
            <a:off x="5331325" y="1920950"/>
            <a:ext cx="35544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partner universities with </a:t>
            </a:r>
            <a:endParaRPr b="0" i="0" sz="16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71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4"/>
          <p:cNvSpPr txBox="1"/>
          <p:nvPr/>
        </p:nvSpPr>
        <p:spPr>
          <a:xfrm>
            <a:off x="4600550" y="2363711"/>
            <a:ext cx="35544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cooperation agreements across</a:t>
            </a:r>
            <a:endParaRPr b="0" i="0" sz="16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"/>
          <p:cNvPicPr preferRelativeResize="0"/>
          <p:nvPr/>
        </p:nvPicPr>
        <p:blipFill rotWithShape="1">
          <a:blip r:embed="rId3">
            <a:alphaModFix/>
          </a:blip>
          <a:srcRect b="7649" l="655" r="0" t="3286"/>
          <a:stretch/>
        </p:blipFill>
        <p:spPr>
          <a:xfrm>
            <a:off x="355450" y="64250"/>
            <a:ext cx="8250700" cy="50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"/>
          <p:cNvSpPr txBox="1"/>
          <p:nvPr/>
        </p:nvSpPr>
        <p:spPr>
          <a:xfrm>
            <a:off x="704413" y="1137225"/>
            <a:ext cx="18363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rPr>
              <a:t>6500+</a:t>
            </a:r>
            <a:endParaRPr b="1" i="0" sz="1100" u="none" cap="none" strike="noStrike">
              <a:solidFill>
                <a:srgbClr val="001E8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5"/>
          <p:cNvSpPr txBox="1"/>
          <p:nvPr/>
        </p:nvSpPr>
        <p:spPr>
          <a:xfrm>
            <a:off x="2087075" y="1291359"/>
            <a:ext cx="10941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STUDENTS</a:t>
            </a:r>
            <a:r>
              <a:rPr b="1" i="0" lang="en" sz="12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5"/>
          <p:cNvPicPr preferRelativeResize="0"/>
          <p:nvPr/>
        </p:nvPicPr>
        <p:blipFill rotWithShape="1">
          <a:blip r:embed="rId4">
            <a:alphaModFix/>
          </a:blip>
          <a:srcRect b="0" l="19406" r="0" t="0"/>
          <a:stretch/>
        </p:blipFill>
        <p:spPr>
          <a:xfrm>
            <a:off x="5797925" y="4012913"/>
            <a:ext cx="1733652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"/>
          <p:cNvSpPr txBox="1"/>
          <p:nvPr/>
        </p:nvSpPr>
        <p:spPr>
          <a:xfrm>
            <a:off x="4245825" y="3943913"/>
            <a:ext cx="12009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71B9"/>
                </a:solidFill>
                <a:latin typeface="Roboto"/>
                <a:ea typeface="Roboto"/>
                <a:cs typeface="Roboto"/>
                <a:sym typeface="Roboto"/>
              </a:rPr>
              <a:t>22%</a:t>
            </a:r>
            <a:endParaRPr b="1" i="0" sz="2400" u="none" cap="none" strike="noStrike">
              <a:solidFill>
                <a:srgbClr val="0071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"/>
          <p:cNvSpPr txBox="1"/>
          <p:nvPr/>
        </p:nvSpPr>
        <p:spPr>
          <a:xfrm>
            <a:off x="7491638" y="3943913"/>
            <a:ext cx="11901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1E8C"/>
                </a:solidFill>
                <a:latin typeface="Roboto"/>
                <a:ea typeface="Roboto"/>
                <a:cs typeface="Roboto"/>
                <a:sym typeface="Roboto"/>
              </a:rPr>
              <a:t>78%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"/>
          <p:cNvSpPr txBox="1"/>
          <p:nvPr/>
        </p:nvSpPr>
        <p:spPr>
          <a:xfrm>
            <a:off x="4466750" y="4227263"/>
            <a:ext cx="7086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Female</a:t>
            </a:r>
            <a:endParaRPr b="0" i="0" sz="12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7" name="Google Shape;297;p5"/>
          <p:cNvSpPr txBox="1"/>
          <p:nvPr/>
        </p:nvSpPr>
        <p:spPr>
          <a:xfrm>
            <a:off x="7676518" y="4279758"/>
            <a:ext cx="7086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Male</a:t>
            </a:r>
            <a:endParaRPr b="0" i="0" sz="12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98" name="Google Shape;298;p5"/>
          <p:cNvPicPr preferRelativeResize="0"/>
          <p:nvPr/>
        </p:nvPicPr>
        <p:blipFill rotWithShape="1">
          <a:blip r:embed="rId4">
            <a:alphaModFix/>
          </a:blip>
          <a:srcRect b="0" l="0" r="90664" t="0"/>
          <a:stretch/>
        </p:blipFill>
        <p:spPr>
          <a:xfrm>
            <a:off x="5396263" y="4012913"/>
            <a:ext cx="200827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"/>
          <p:cNvPicPr preferRelativeResize="0"/>
          <p:nvPr/>
        </p:nvPicPr>
        <p:blipFill rotWithShape="1">
          <a:blip r:embed="rId4">
            <a:alphaModFix/>
          </a:blip>
          <a:srcRect b="0" l="0" r="90664" t="0"/>
          <a:stretch/>
        </p:blipFill>
        <p:spPr>
          <a:xfrm>
            <a:off x="5597088" y="4012913"/>
            <a:ext cx="200827" cy="44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5"/>
          <p:cNvGrpSpPr/>
          <p:nvPr/>
        </p:nvGrpSpPr>
        <p:grpSpPr>
          <a:xfrm>
            <a:off x="973563" y="2191725"/>
            <a:ext cx="2436100" cy="2506600"/>
            <a:chOff x="679863" y="2429550"/>
            <a:chExt cx="2436100" cy="2506600"/>
          </a:xfrm>
        </p:grpSpPr>
        <p:sp>
          <p:nvSpPr>
            <p:cNvPr id="301" name="Google Shape;301;p5"/>
            <p:cNvSpPr/>
            <p:nvPr/>
          </p:nvSpPr>
          <p:spPr>
            <a:xfrm>
              <a:off x="738675" y="3804296"/>
              <a:ext cx="430800" cy="675900"/>
            </a:xfrm>
            <a:prstGeom prst="rect">
              <a:avLst/>
            </a:prstGeom>
            <a:solidFill>
              <a:srgbClr val="7AB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210600" y="3145849"/>
              <a:ext cx="430800" cy="1334400"/>
            </a:xfrm>
            <a:prstGeom prst="rect">
              <a:avLst/>
            </a:prstGeom>
            <a:solidFill>
              <a:srgbClr val="007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682525" y="2429550"/>
              <a:ext cx="430800" cy="2050800"/>
            </a:xfrm>
            <a:prstGeom prst="rect">
              <a:avLst/>
            </a:prstGeom>
            <a:solidFill>
              <a:srgbClr val="002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2154450" y="2785325"/>
              <a:ext cx="430800" cy="1695000"/>
            </a:xfrm>
            <a:prstGeom prst="rect">
              <a:avLst/>
            </a:prstGeom>
            <a:solidFill>
              <a:srgbClr val="007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2626375" y="4034125"/>
              <a:ext cx="430800" cy="446400"/>
            </a:xfrm>
            <a:prstGeom prst="rect">
              <a:avLst/>
            </a:prstGeom>
            <a:solidFill>
              <a:srgbClr val="7AB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776325" y="4254325"/>
              <a:ext cx="355500" cy="355500"/>
            </a:xfrm>
            <a:prstGeom prst="ellipse">
              <a:avLst/>
            </a:prstGeom>
            <a:solidFill>
              <a:srgbClr val="7AB9DA"/>
            </a:solidFill>
            <a:ln cap="flat" cmpd="sng" w="1905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248250" y="4254325"/>
              <a:ext cx="355500" cy="355500"/>
            </a:xfrm>
            <a:prstGeom prst="ellipse">
              <a:avLst/>
            </a:prstGeom>
            <a:solidFill>
              <a:srgbClr val="0071B9"/>
            </a:solidFill>
            <a:ln cap="flat" cmpd="sng" w="1905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720175" y="4254325"/>
              <a:ext cx="355500" cy="355500"/>
            </a:xfrm>
            <a:prstGeom prst="ellipse">
              <a:avLst/>
            </a:prstGeom>
            <a:solidFill>
              <a:srgbClr val="002882"/>
            </a:solidFill>
            <a:ln cap="flat" cmpd="sng" w="1905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2192100" y="4254325"/>
              <a:ext cx="355500" cy="355500"/>
            </a:xfrm>
            <a:prstGeom prst="ellipse">
              <a:avLst/>
            </a:prstGeom>
            <a:solidFill>
              <a:srgbClr val="0071B9"/>
            </a:solidFill>
            <a:ln cap="flat" cmpd="sng" w="1905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2664025" y="4254325"/>
              <a:ext cx="355500" cy="355500"/>
            </a:xfrm>
            <a:prstGeom prst="ellipse">
              <a:avLst/>
            </a:prstGeom>
            <a:solidFill>
              <a:srgbClr val="7AB9DA"/>
            </a:solidFill>
            <a:ln cap="flat" cmpd="sng" w="1905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"/>
            <p:cNvSpPr txBox="1"/>
            <p:nvPr/>
          </p:nvSpPr>
          <p:spPr>
            <a:xfrm>
              <a:off x="738675" y="4342975"/>
              <a:ext cx="430800" cy="17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11%</a:t>
              </a:r>
              <a:endParaRPr b="1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"/>
            <p:cNvSpPr txBox="1"/>
            <p:nvPr/>
          </p:nvSpPr>
          <p:spPr>
            <a:xfrm>
              <a:off x="1174300" y="4339675"/>
              <a:ext cx="503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24%</a:t>
              </a:r>
              <a:endParaRPr b="1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"/>
            <p:cNvSpPr txBox="1"/>
            <p:nvPr/>
          </p:nvSpPr>
          <p:spPr>
            <a:xfrm>
              <a:off x="1700675" y="4342975"/>
              <a:ext cx="430800" cy="17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31%</a:t>
              </a:r>
              <a:endParaRPr b="1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"/>
            <p:cNvSpPr txBox="1"/>
            <p:nvPr/>
          </p:nvSpPr>
          <p:spPr>
            <a:xfrm>
              <a:off x="2163525" y="4342975"/>
              <a:ext cx="430800" cy="17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28%</a:t>
              </a:r>
              <a:endParaRPr b="1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"/>
            <p:cNvSpPr txBox="1"/>
            <p:nvPr/>
          </p:nvSpPr>
          <p:spPr>
            <a:xfrm>
              <a:off x="679863" y="4615750"/>
              <a:ext cx="5484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001E8B"/>
                  </a:solidFill>
                  <a:latin typeface="Roboto"/>
                  <a:ea typeface="Roboto"/>
                  <a:cs typeface="Roboto"/>
                  <a:sym typeface="Roboto"/>
                </a:rPr>
                <a:t>&lt;20</a:t>
              </a:r>
              <a:endParaRPr b="1" i="0" sz="900" u="none" cap="none" strike="noStrike">
                <a:solidFill>
                  <a:srgbClr val="001E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"/>
            <p:cNvSpPr txBox="1"/>
            <p:nvPr/>
          </p:nvSpPr>
          <p:spPr>
            <a:xfrm>
              <a:off x="1151801" y="4615750"/>
              <a:ext cx="5484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001E8B"/>
                  </a:solidFill>
                  <a:latin typeface="Roboto"/>
                  <a:ea typeface="Roboto"/>
                  <a:cs typeface="Roboto"/>
                  <a:sym typeface="Roboto"/>
                </a:rPr>
                <a:t>21-25</a:t>
              </a:r>
              <a:endParaRPr b="1" i="0" sz="900" u="none" cap="none" strike="noStrike">
                <a:solidFill>
                  <a:srgbClr val="001E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"/>
            <p:cNvSpPr txBox="1"/>
            <p:nvPr/>
          </p:nvSpPr>
          <p:spPr>
            <a:xfrm>
              <a:off x="1623726" y="4615750"/>
              <a:ext cx="5484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001E8B"/>
                  </a:solidFill>
                  <a:latin typeface="Roboto"/>
                  <a:ea typeface="Roboto"/>
                  <a:cs typeface="Roboto"/>
                  <a:sym typeface="Roboto"/>
                </a:rPr>
                <a:t>26-30</a:t>
              </a:r>
              <a:endParaRPr b="1" i="0" sz="900" u="none" cap="none" strike="noStrike">
                <a:solidFill>
                  <a:srgbClr val="001E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"/>
            <p:cNvSpPr txBox="1"/>
            <p:nvPr/>
          </p:nvSpPr>
          <p:spPr>
            <a:xfrm>
              <a:off x="2095638" y="4609825"/>
              <a:ext cx="5484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001E8B"/>
                  </a:solidFill>
                  <a:latin typeface="Roboto"/>
                  <a:ea typeface="Roboto"/>
                  <a:cs typeface="Roboto"/>
                  <a:sym typeface="Roboto"/>
                </a:rPr>
                <a:t>31-40</a:t>
              </a:r>
              <a:endParaRPr b="1" i="0" sz="900" u="none" cap="none" strike="noStrike">
                <a:solidFill>
                  <a:srgbClr val="001E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"/>
            <p:cNvSpPr txBox="1"/>
            <p:nvPr/>
          </p:nvSpPr>
          <p:spPr>
            <a:xfrm>
              <a:off x="2630913" y="4342975"/>
              <a:ext cx="430800" cy="17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6%</a:t>
              </a:r>
              <a:endParaRPr b="1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"/>
            <p:cNvSpPr txBox="1"/>
            <p:nvPr/>
          </p:nvSpPr>
          <p:spPr>
            <a:xfrm>
              <a:off x="2567563" y="4609825"/>
              <a:ext cx="5484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001E8B"/>
                  </a:solidFill>
                  <a:latin typeface="Roboto"/>
                  <a:ea typeface="Roboto"/>
                  <a:cs typeface="Roboto"/>
                  <a:sym typeface="Roboto"/>
                </a:rPr>
                <a:t>41&lt;</a:t>
              </a:r>
              <a:endParaRPr b="1" i="0" sz="900" u="none" cap="none" strike="noStrike">
                <a:solidFill>
                  <a:srgbClr val="001E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1" name="Google Shape;32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0575" y="2413525"/>
            <a:ext cx="1044301" cy="104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88222" y="1119900"/>
            <a:ext cx="1094093" cy="109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50025" y="1123600"/>
            <a:ext cx="1094093" cy="109409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"/>
          <p:cNvSpPr/>
          <p:nvPr/>
        </p:nvSpPr>
        <p:spPr>
          <a:xfrm>
            <a:off x="6880968" y="2634050"/>
            <a:ext cx="708600" cy="708600"/>
          </a:xfrm>
          <a:prstGeom prst="ellipse">
            <a:avLst/>
          </a:prstGeom>
          <a:solidFill>
            <a:srgbClr val="7AB9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"/>
          <p:cNvSpPr txBox="1"/>
          <p:nvPr/>
        </p:nvSpPr>
        <p:spPr>
          <a:xfrm>
            <a:off x="4963925" y="900800"/>
            <a:ext cx="31428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Most common countries of origin:</a:t>
            </a:r>
            <a:endParaRPr b="0" i="0" sz="14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26" name="Google Shape;326;p5"/>
          <p:cNvSpPr txBox="1"/>
          <p:nvPr/>
        </p:nvSpPr>
        <p:spPr>
          <a:xfrm>
            <a:off x="5347875" y="2106850"/>
            <a:ext cx="6090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Syria</a:t>
            </a:r>
            <a:endParaRPr b="0" i="0" sz="12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27" name="Google Shape;327;p5"/>
          <p:cNvSpPr txBox="1"/>
          <p:nvPr/>
        </p:nvSpPr>
        <p:spPr>
          <a:xfrm>
            <a:off x="6713118" y="2100513"/>
            <a:ext cx="10443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Afghanistan</a:t>
            </a:r>
            <a:endParaRPr b="0" i="0" sz="12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28" name="Google Shape;328;p5"/>
          <p:cNvSpPr txBox="1"/>
          <p:nvPr/>
        </p:nvSpPr>
        <p:spPr>
          <a:xfrm>
            <a:off x="5277425" y="3365525"/>
            <a:ext cx="8706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Somalia</a:t>
            </a:r>
            <a:endParaRPr b="0" i="0" sz="12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29" name="Google Shape;329;p5"/>
          <p:cNvSpPr txBox="1"/>
          <p:nvPr/>
        </p:nvSpPr>
        <p:spPr>
          <a:xfrm>
            <a:off x="6634825" y="3366425"/>
            <a:ext cx="12009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75+ Countries</a:t>
            </a:r>
            <a:endParaRPr b="0" i="0" sz="12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30" name="Google Shape;330;p5"/>
          <p:cNvSpPr txBox="1"/>
          <p:nvPr/>
        </p:nvSpPr>
        <p:spPr>
          <a:xfrm>
            <a:off x="5408225" y="1563128"/>
            <a:ext cx="6090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49%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"/>
          <p:cNvSpPr txBox="1"/>
          <p:nvPr/>
        </p:nvSpPr>
        <p:spPr>
          <a:xfrm>
            <a:off x="6817677" y="1529175"/>
            <a:ext cx="609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7%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"/>
          <p:cNvSpPr txBox="1"/>
          <p:nvPr/>
        </p:nvSpPr>
        <p:spPr>
          <a:xfrm>
            <a:off x="5348321" y="2924413"/>
            <a:ext cx="458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4%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"/>
          <p:cNvSpPr txBox="1"/>
          <p:nvPr/>
        </p:nvSpPr>
        <p:spPr>
          <a:xfrm>
            <a:off x="6930768" y="2908026"/>
            <a:ext cx="6090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"/>
          <p:cNvSpPr txBox="1"/>
          <p:nvPr/>
        </p:nvSpPr>
        <p:spPr>
          <a:xfrm>
            <a:off x="129950" y="292375"/>
            <a:ext cx="73074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Hind Madurai"/>
                <a:ea typeface="Hind Madurai"/>
                <a:cs typeface="Hind Madurai"/>
                <a:sym typeface="Hind Madurai"/>
              </a:rPr>
              <a:t>The </a:t>
            </a:r>
            <a:r>
              <a:rPr b="0" i="0" lang="en" sz="2400" u="none" cap="none" strike="noStrike">
                <a:solidFill>
                  <a:schemeClr val="lt1"/>
                </a:solidFill>
                <a:latin typeface="Hind Madurai"/>
                <a:ea typeface="Hind Madurai"/>
                <a:cs typeface="Hind Madurai"/>
                <a:sym typeface="Hind Madurai"/>
              </a:rPr>
              <a:t>Kiron community is </a:t>
            </a:r>
            <a:r>
              <a:rPr lang="en" sz="2400">
                <a:solidFill>
                  <a:schemeClr val="lt1"/>
                </a:solidFill>
                <a:latin typeface="Hind Madurai"/>
                <a:ea typeface="Hind Madurai"/>
                <a:cs typeface="Hind Madurai"/>
                <a:sym typeface="Hind Madurai"/>
              </a:rPr>
              <a:t>around the world</a:t>
            </a:r>
            <a:endParaRPr b="0" i="0" sz="2400" u="none" cap="none" strike="noStrike">
              <a:solidFill>
                <a:schemeClr val="lt1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pic>
        <p:nvPicPr>
          <p:cNvPr id="335" name="Google Shape;335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58250" y="-50"/>
            <a:ext cx="585900" cy="5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"/>
          <p:cNvSpPr txBox="1"/>
          <p:nvPr>
            <p:ph type="title"/>
          </p:nvPr>
        </p:nvSpPr>
        <p:spPr>
          <a:xfrm>
            <a:off x="105500" y="3290850"/>
            <a:ext cx="8718000" cy="22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n" sz="9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Our solution</a:t>
            </a:r>
            <a:endParaRPr sz="9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"/>
          <p:cNvSpPr txBox="1"/>
          <p:nvPr>
            <p:ph idx="1" type="body"/>
          </p:nvPr>
        </p:nvSpPr>
        <p:spPr>
          <a:xfrm>
            <a:off x="115700" y="178825"/>
            <a:ext cx="85269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Hind Madurai"/>
                <a:ea typeface="Hind Madurai"/>
                <a:cs typeface="Hind Madurai"/>
                <a:sym typeface="Hind Madurai"/>
              </a:rPr>
              <a:t>With Kiron, students have free access to digital learning</a:t>
            </a:r>
            <a:endParaRPr/>
          </a:p>
        </p:txBody>
      </p:sp>
      <p:pic>
        <p:nvPicPr>
          <p:cNvPr id="346" name="Google Shape;3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75" y="871100"/>
            <a:ext cx="6492600" cy="438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8850" y="1792500"/>
            <a:ext cx="2456224" cy="336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58250" y="-50"/>
            <a:ext cx="585900" cy="5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"/>
          <p:cNvSpPr txBox="1"/>
          <p:nvPr/>
        </p:nvSpPr>
        <p:spPr>
          <a:xfrm>
            <a:off x="-302575" y="184700"/>
            <a:ext cx="4793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113893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5933100" y="2837100"/>
            <a:ext cx="2992800" cy="59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2882"/>
                </a:solidFill>
                <a:latin typeface="Hind Madurai"/>
                <a:ea typeface="Hind Madurai"/>
                <a:cs typeface="Hind Madurai"/>
                <a:sym typeface="Hind Madurai"/>
              </a:rPr>
              <a:t>– language programs (e.g. English </a:t>
            </a:r>
            <a:r>
              <a:rPr lang="en" sz="1600">
                <a:solidFill>
                  <a:srgbClr val="002882"/>
                </a:solidFill>
                <a:latin typeface="Hind Madurai"/>
                <a:ea typeface="Hind Madurai"/>
                <a:cs typeface="Hind Madurai"/>
                <a:sym typeface="Hind Madurai"/>
              </a:rPr>
              <a:t>and German</a:t>
            </a:r>
            <a:r>
              <a:rPr b="0" i="0" lang="en" sz="1600" u="none" cap="none" strike="noStrike">
                <a:solidFill>
                  <a:srgbClr val="002882"/>
                </a:solidFill>
                <a:latin typeface="Hind Madurai"/>
                <a:ea typeface="Hind Madurai"/>
                <a:cs typeface="Hind Madurai"/>
                <a:sym typeface="Hind Madurai"/>
              </a:rPr>
              <a:t>)</a:t>
            </a:r>
            <a:endParaRPr b="0" i="0" sz="1600" u="none" cap="none" strike="noStrike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002882"/>
                </a:solidFill>
                <a:latin typeface="Hind Madurai"/>
                <a:ea typeface="Hind Madurai"/>
                <a:cs typeface="Hind Madurai"/>
                <a:sym typeface="Hind Madurai"/>
              </a:rPr>
              <a:t>– student community</a:t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355" name="Google Shape;355;p8"/>
          <p:cNvSpPr/>
          <p:nvPr/>
        </p:nvSpPr>
        <p:spPr>
          <a:xfrm>
            <a:off x="3027200" y="2640900"/>
            <a:ext cx="2558400" cy="791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2882"/>
                </a:solidFill>
                <a:latin typeface="Hind Madurai"/>
                <a:ea typeface="Hind Madurai"/>
                <a:cs typeface="Hind Madurai"/>
                <a:sym typeface="Hind Madurai"/>
              </a:rPr>
              <a:t>– “Skill Booster </a:t>
            </a:r>
            <a:r>
              <a:rPr lang="en" sz="1600">
                <a:solidFill>
                  <a:srgbClr val="002882"/>
                </a:solidFill>
                <a:latin typeface="Hind Madurai"/>
                <a:ea typeface="Hind Madurai"/>
                <a:cs typeface="Hind Madurai"/>
                <a:sym typeface="Hind Madurai"/>
              </a:rPr>
              <a:t>Programs”</a:t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002882"/>
                </a:solidFill>
                <a:latin typeface="Hind Madurai"/>
                <a:ea typeface="Hind Madurai"/>
                <a:cs typeface="Hind Madurai"/>
                <a:sym typeface="Hind Madurai"/>
              </a:rPr>
              <a:t>    in various fields (e.g. Start your own online business)</a:t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2882"/>
                </a:solidFill>
                <a:latin typeface="Hind Madurai"/>
                <a:ea typeface="Hind Madurai"/>
                <a:cs typeface="Hind Madurai"/>
                <a:sym typeface="Hind Madurai"/>
              </a:rPr>
              <a:t>– employability skills (e.g. Learn programming with Python)</a:t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356" name="Google Shape;356;p8"/>
          <p:cNvSpPr/>
          <p:nvPr/>
        </p:nvSpPr>
        <p:spPr>
          <a:xfrm>
            <a:off x="263150" y="2773225"/>
            <a:ext cx="2634600" cy="73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2882"/>
                </a:solidFill>
                <a:latin typeface="Hind Madurai"/>
                <a:ea typeface="Hind Madurai"/>
                <a:cs typeface="Hind Madurai"/>
                <a:sym typeface="Hind Madurai"/>
              </a:rPr>
              <a:t>– online transfer guidance</a:t>
            </a:r>
            <a:endParaRPr b="0" i="0" sz="1600" u="none" cap="none" strike="noStrike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2882"/>
                </a:solidFill>
                <a:latin typeface="Hind Madurai"/>
                <a:ea typeface="Hind Madurai"/>
                <a:cs typeface="Hind Madurai"/>
                <a:sym typeface="Hind Madurai"/>
              </a:rPr>
              <a:t>    tool </a:t>
            </a:r>
            <a:endParaRPr b="0" i="0" sz="1600" u="none" cap="none" strike="noStrike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002882"/>
                </a:solidFill>
                <a:latin typeface="Hind Madurai"/>
                <a:ea typeface="Hind Madurai"/>
                <a:cs typeface="Hind Madurai"/>
                <a:sym typeface="Hind Madurai"/>
              </a:rPr>
              <a:t>– five different study tracks (e.g. Social work and Mechanical engineering)</a:t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357" name="Google Shape;357;p8"/>
          <p:cNvSpPr txBox="1"/>
          <p:nvPr/>
        </p:nvSpPr>
        <p:spPr>
          <a:xfrm>
            <a:off x="3127650" y="2109288"/>
            <a:ext cx="28887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7DEDD6"/>
                </a:solidFill>
                <a:latin typeface="Hind Madurai SemiBold"/>
                <a:ea typeface="Hind Madurai SemiBold"/>
                <a:cs typeface="Hind Madurai SemiBold"/>
                <a:sym typeface="Hind Madurai SemiBold"/>
              </a:rPr>
              <a:t>Job market preparation</a:t>
            </a:r>
            <a:endParaRPr b="0" i="0" sz="2000" u="none" cap="none" strike="noStrike">
              <a:solidFill>
                <a:srgbClr val="7DEDD6"/>
              </a:solidFill>
              <a:latin typeface="Hind Madurai SemiBold"/>
              <a:ea typeface="Hind Madurai SemiBold"/>
              <a:cs typeface="Hind Madurai SemiBold"/>
              <a:sym typeface="Hind Madurai SemiBold"/>
            </a:endParaRPr>
          </a:p>
        </p:txBody>
      </p:sp>
      <p:sp>
        <p:nvSpPr>
          <p:cNvPr id="358" name="Google Shape;358;p8"/>
          <p:cNvSpPr txBox="1"/>
          <p:nvPr/>
        </p:nvSpPr>
        <p:spPr>
          <a:xfrm>
            <a:off x="6116050" y="2109288"/>
            <a:ext cx="274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FDCD00"/>
                </a:solidFill>
                <a:latin typeface="Hind Madurai SemiBold"/>
                <a:ea typeface="Hind Madurai SemiBold"/>
                <a:cs typeface="Hind Madurai SemiBold"/>
                <a:sym typeface="Hind Madurai SemiBold"/>
              </a:rPr>
              <a:t>Personal growth</a:t>
            </a:r>
            <a:endParaRPr b="0" i="0" sz="2000" u="none" cap="none" strike="noStrike">
              <a:solidFill>
                <a:srgbClr val="FDCD00"/>
              </a:solidFill>
              <a:latin typeface="Hind Madurai SemiBold"/>
              <a:ea typeface="Hind Madurai SemiBold"/>
              <a:cs typeface="Hind Madurai SemiBold"/>
              <a:sym typeface="Hind Madurai SemiBold"/>
            </a:endParaRPr>
          </a:p>
        </p:txBody>
      </p:sp>
      <p:sp>
        <p:nvSpPr>
          <p:cNvPr id="359" name="Google Shape;359;p8"/>
          <p:cNvSpPr txBox="1"/>
          <p:nvPr/>
        </p:nvSpPr>
        <p:spPr>
          <a:xfrm>
            <a:off x="168950" y="2109563"/>
            <a:ext cx="274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73D0F8"/>
                </a:solidFill>
                <a:latin typeface="Hind Madurai SemiBold"/>
                <a:ea typeface="Hind Madurai SemiBold"/>
                <a:cs typeface="Hind Madurai SemiBold"/>
                <a:sym typeface="Hind Madurai SemiBold"/>
              </a:rPr>
              <a:t>University preparation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3D0F8"/>
              </a:solidFill>
              <a:latin typeface="Hind Madurai SemiBold"/>
              <a:ea typeface="Hind Madurai SemiBold"/>
              <a:cs typeface="Hind Madurai SemiBold"/>
              <a:sym typeface="Hind Madurai SemiBold"/>
            </a:endParaRPr>
          </a:p>
        </p:txBody>
      </p:sp>
      <p:sp>
        <p:nvSpPr>
          <p:cNvPr id="360" name="Google Shape;360;p8"/>
          <p:cNvSpPr txBox="1"/>
          <p:nvPr/>
        </p:nvSpPr>
        <p:spPr>
          <a:xfrm>
            <a:off x="225050" y="144555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73D0F8"/>
                </a:solidFill>
                <a:latin typeface="Hind Madurai Medium"/>
                <a:ea typeface="Hind Madurai Medium"/>
                <a:cs typeface="Hind Madurai Medium"/>
                <a:sym typeface="Hind Madurai Medium"/>
              </a:rPr>
              <a:t>1</a:t>
            </a:r>
            <a:endParaRPr b="0" i="0" sz="3000" u="none" cap="none" strike="noStrike">
              <a:solidFill>
                <a:srgbClr val="73D0F8"/>
              </a:solidFill>
              <a:latin typeface="Hind Madurai Medium"/>
              <a:ea typeface="Hind Madurai Medium"/>
              <a:cs typeface="Hind Madurai Medium"/>
              <a:sym typeface="Hind Madurai Medium"/>
            </a:endParaRPr>
          </a:p>
        </p:txBody>
      </p:sp>
      <p:sp>
        <p:nvSpPr>
          <p:cNvPr id="361" name="Google Shape;361;p8"/>
          <p:cNvSpPr txBox="1"/>
          <p:nvPr/>
        </p:nvSpPr>
        <p:spPr>
          <a:xfrm>
            <a:off x="3198600" y="144555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7DEDD6"/>
                </a:solidFill>
                <a:latin typeface="Hind Madurai Medium"/>
                <a:ea typeface="Hind Madurai Medium"/>
                <a:cs typeface="Hind Madurai Medium"/>
                <a:sym typeface="Hind Madurai Medium"/>
              </a:rPr>
              <a:t>2</a:t>
            </a:r>
            <a:endParaRPr b="0" i="0" sz="3000" u="none" cap="none" strike="noStrike">
              <a:solidFill>
                <a:srgbClr val="7DEDD6"/>
              </a:solidFill>
              <a:latin typeface="Hind Madurai Medium"/>
              <a:ea typeface="Hind Madurai Medium"/>
              <a:cs typeface="Hind Madurai Medium"/>
              <a:sym typeface="Hind Madurai Medium"/>
            </a:endParaRPr>
          </a:p>
        </p:txBody>
      </p:sp>
      <p:cxnSp>
        <p:nvCxnSpPr>
          <p:cNvPr id="362" name="Google Shape;362;p8"/>
          <p:cNvCxnSpPr/>
          <p:nvPr/>
        </p:nvCxnSpPr>
        <p:spPr>
          <a:xfrm>
            <a:off x="3198600" y="2047700"/>
            <a:ext cx="2634600" cy="11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3" name="Google Shape;363;p8"/>
          <p:cNvSpPr txBox="1"/>
          <p:nvPr/>
        </p:nvSpPr>
        <p:spPr>
          <a:xfrm>
            <a:off x="6172150" y="144555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FDCD00"/>
                </a:solidFill>
                <a:latin typeface="Hind Madurai Medium"/>
                <a:ea typeface="Hind Madurai Medium"/>
                <a:cs typeface="Hind Madurai Medium"/>
                <a:sym typeface="Hind Madurai Medium"/>
              </a:rPr>
              <a:t>3</a:t>
            </a:r>
            <a:endParaRPr b="0" i="0" sz="3000" u="none" cap="none" strike="noStrike">
              <a:solidFill>
                <a:srgbClr val="FDCD00"/>
              </a:solidFill>
              <a:latin typeface="Hind Madurai Medium"/>
              <a:ea typeface="Hind Madurai Medium"/>
              <a:cs typeface="Hind Madurai Medium"/>
              <a:sym typeface="Hind Madurai Medium"/>
            </a:endParaRPr>
          </a:p>
        </p:txBody>
      </p:sp>
      <p:cxnSp>
        <p:nvCxnSpPr>
          <p:cNvPr id="364" name="Google Shape;364;p8"/>
          <p:cNvCxnSpPr/>
          <p:nvPr/>
        </p:nvCxnSpPr>
        <p:spPr>
          <a:xfrm>
            <a:off x="225050" y="2047700"/>
            <a:ext cx="2634600" cy="11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5" name="Google Shape;365;p8"/>
          <p:cNvCxnSpPr/>
          <p:nvPr/>
        </p:nvCxnSpPr>
        <p:spPr>
          <a:xfrm>
            <a:off x="6172150" y="2047700"/>
            <a:ext cx="2634600" cy="11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6" name="Google Shape;366;p8"/>
          <p:cNvSpPr txBox="1"/>
          <p:nvPr/>
        </p:nvSpPr>
        <p:spPr>
          <a:xfrm>
            <a:off x="133850" y="353025"/>
            <a:ext cx="8673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992E7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6992E7"/>
                </a:solidFill>
                <a:latin typeface="Hind Madurai"/>
                <a:ea typeface="Hind Madurai"/>
                <a:cs typeface="Hind Madurai"/>
                <a:sym typeface="Hind Madurai"/>
              </a:rPr>
              <a:t>We offer a variety of programs for personal, professional and academic development</a:t>
            </a:r>
            <a:endParaRPr sz="2400">
              <a:solidFill>
                <a:srgbClr val="6992E7"/>
              </a:solidFill>
              <a:latin typeface="Hind Madurai"/>
              <a:ea typeface="Hind Madurai"/>
              <a:cs typeface="Hind Madurai"/>
              <a:sym typeface="Hind Madura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992E7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pic>
        <p:nvPicPr>
          <p:cNvPr id="367" name="Google Shape;3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8250" y="-50"/>
            <a:ext cx="585900" cy="5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"/>
          <p:cNvSpPr txBox="1"/>
          <p:nvPr/>
        </p:nvSpPr>
        <p:spPr>
          <a:xfrm>
            <a:off x="1302150" y="176925"/>
            <a:ext cx="65400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2882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373" name="Google Shape;373;p9"/>
          <p:cNvSpPr txBox="1"/>
          <p:nvPr/>
        </p:nvSpPr>
        <p:spPr>
          <a:xfrm>
            <a:off x="685475" y="1700400"/>
            <a:ext cx="2678400" cy="9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Our platform is </a:t>
            </a:r>
            <a:r>
              <a:rPr b="1"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accessible globally - </a:t>
            </a:r>
            <a:r>
              <a:rPr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students can learn in refugee camps, libraries, cafes or on their phone. Anytime and anywhere for free.</a:t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74" name="Google Shape;374;p9"/>
          <p:cNvSpPr txBox="1"/>
          <p:nvPr/>
        </p:nvSpPr>
        <p:spPr>
          <a:xfrm>
            <a:off x="3337403" y="1723200"/>
            <a:ext cx="24360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are a </a:t>
            </a:r>
            <a:r>
              <a:rPr b="1"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community</a:t>
            </a:r>
            <a:r>
              <a:rPr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Our students learn together in digital classrooms, study groups, and our own Kiron Forum.</a:t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75" name="Google Shape;375;p9"/>
          <p:cNvSpPr txBox="1"/>
          <p:nvPr/>
        </p:nvSpPr>
        <p:spPr>
          <a:xfrm>
            <a:off x="1049250" y="3357500"/>
            <a:ext cx="27807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00B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9"/>
          <p:cNvSpPr txBox="1"/>
          <p:nvPr/>
        </p:nvSpPr>
        <p:spPr>
          <a:xfrm>
            <a:off x="5849610" y="1749062"/>
            <a:ext cx="2122800" cy="11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Our </a:t>
            </a:r>
            <a:r>
              <a:rPr b="1"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preparation, language, content and digital literacy classes </a:t>
            </a:r>
            <a:r>
              <a:rPr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help our students get ready to live and work in a digital world.</a:t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77" name="Google Shape;377;p9"/>
          <p:cNvSpPr txBox="1"/>
          <p:nvPr/>
        </p:nvSpPr>
        <p:spPr>
          <a:xfrm>
            <a:off x="4294637" y="3548625"/>
            <a:ext cx="27807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Our global network of partners allows us to provide </a:t>
            </a:r>
            <a:r>
              <a:rPr b="1"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flexible, agile solutions to the world’s most pressing challenges. </a:t>
            </a:r>
            <a:endParaRPr b="1"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78" name="Google Shape;378;p9"/>
          <p:cNvSpPr txBox="1"/>
          <p:nvPr/>
        </p:nvSpPr>
        <p:spPr>
          <a:xfrm>
            <a:off x="1302150" y="3563100"/>
            <a:ext cx="2678400" cy="9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are </a:t>
            </a:r>
            <a:r>
              <a:rPr b="1"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experts in global digital education</a:t>
            </a:r>
            <a:r>
              <a:rPr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and deliver adapted solutions on the ground in Europe and the MENA region.</a:t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79" name="Google Shape;379;p9"/>
          <p:cNvSpPr txBox="1"/>
          <p:nvPr/>
        </p:nvSpPr>
        <p:spPr>
          <a:xfrm>
            <a:off x="140775" y="219500"/>
            <a:ext cx="52848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Hind Madurai"/>
                <a:ea typeface="Hind Madurai"/>
                <a:cs typeface="Hind Madurai"/>
                <a:sym typeface="Hind Madurai"/>
              </a:rPr>
              <a:t>What</a:t>
            </a:r>
            <a:r>
              <a:rPr b="0" i="0" lang="en" sz="3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b="0" i="0" lang="en" sz="2400" u="none" cap="none" strike="noStrike">
                <a:solidFill>
                  <a:schemeClr val="lt1"/>
                </a:solidFill>
                <a:latin typeface="Hind Madurai"/>
                <a:ea typeface="Hind Madurai"/>
                <a:cs typeface="Hind Madurai"/>
                <a:sym typeface="Hind Madurai"/>
              </a:rPr>
              <a:t>makes us unique</a:t>
            </a:r>
            <a:endParaRPr b="0" i="0" sz="2400" u="none" cap="none" strike="noStrike">
              <a:solidFill>
                <a:schemeClr val="lt1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pic>
        <p:nvPicPr>
          <p:cNvPr id="380" name="Google Shape;3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5326" y="1104850"/>
            <a:ext cx="1058675" cy="6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2813" y="1099050"/>
            <a:ext cx="1058675" cy="629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9913" y="1104852"/>
            <a:ext cx="842175" cy="6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03463" y="2936600"/>
            <a:ext cx="875775" cy="6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52100" y="2940048"/>
            <a:ext cx="865775" cy="6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58250" y="-50"/>
            <a:ext cx="585900" cy="5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iron Presentation ">
  <a:themeElements>
    <a:clrScheme name="Simple Light">
      <a:dk1>
        <a:srgbClr val="113893"/>
      </a:dk1>
      <a:lt1>
        <a:srgbClr val="FFFFFF"/>
      </a:lt1>
      <a:dk2>
        <a:srgbClr val="595959"/>
      </a:dk2>
      <a:lt2>
        <a:srgbClr val="EEEEEE"/>
      </a:lt2>
      <a:accent1>
        <a:srgbClr val="FDCD00"/>
      </a:accent1>
      <a:accent2>
        <a:srgbClr val="FFE66C"/>
      </a:accent2>
      <a:accent3>
        <a:srgbClr val="34D5AF"/>
      </a:accent3>
      <a:accent4>
        <a:srgbClr val="7DEDD6"/>
      </a:accent4>
      <a:accent5>
        <a:srgbClr val="B3DED7"/>
      </a:accent5>
      <a:accent6>
        <a:srgbClr val="73D0F8"/>
      </a:accent6>
      <a:hlink>
        <a:srgbClr val="1138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Kiron Presentation ">
  <a:themeElements>
    <a:clrScheme name="Simple Light">
      <a:dk1>
        <a:srgbClr val="113893"/>
      </a:dk1>
      <a:lt1>
        <a:srgbClr val="6992E7"/>
      </a:lt1>
      <a:dk2>
        <a:srgbClr val="73D0F8"/>
      </a:dk2>
      <a:lt2>
        <a:srgbClr val="B3DED7"/>
      </a:lt2>
      <a:accent1>
        <a:srgbClr val="7DEDD6"/>
      </a:accent1>
      <a:accent2>
        <a:srgbClr val="34D5AF"/>
      </a:accent2>
      <a:accent3>
        <a:srgbClr val="FFE66C"/>
      </a:accent3>
      <a:accent4>
        <a:srgbClr val="FDCD0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